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64" r:id="rId4"/>
    <p:sldId id="291" r:id="rId5"/>
    <p:sldId id="265" r:id="rId6"/>
    <p:sldId id="260" r:id="rId7"/>
    <p:sldId id="261" r:id="rId8"/>
    <p:sldId id="263" r:id="rId9"/>
    <p:sldId id="262" r:id="rId10"/>
    <p:sldId id="258" r:id="rId11"/>
    <p:sldId id="259" r:id="rId12"/>
    <p:sldId id="273" r:id="rId13"/>
    <p:sldId id="271" r:id="rId14"/>
    <p:sldId id="292" r:id="rId15"/>
    <p:sldId id="272" r:id="rId16"/>
    <p:sldId id="285" r:id="rId17"/>
    <p:sldId id="266" r:id="rId18"/>
    <p:sldId id="267" r:id="rId19"/>
    <p:sldId id="268" r:id="rId20"/>
    <p:sldId id="269" r:id="rId21"/>
    <p:sldId id="276" r:id="rId22"/>
    <p:sldId id="270" r:id="rId23"/>
    <p:sldId id="290" r:id="rId24"/>
    <p:sldId id="274" r:id="rId25"/>
    <p:sldId id="275" r:id="rId26"/>
    <p:sldId id="279" r:id="rId27"/>
    <p:sldId id="282" r:id="rId28"/>
    <p:sldId id="278" r:id="rId29"/>
    <p:sldId id="280" r:id="rId30"/>
    <p:sldId id="283" r:id="rId31"/>
    <p:sldId id="293" r:id="rId32"/>
    <p:sldId id="284" r:id="rId33"/>
    <p:sldId id="294" r:id="rId34"/>
    <p:sldId id="286" r:id="rId35"/>
    <p:sldId id="287" r:id="rId36"/>
    <p:sldId id="295" r:id="rId37"/>
    <p:sldId id="288" r:id="rId38"/>
    <p:sldId id="289" r:id="rId39"/>
    <p:sldId id="296" r:id="rId40"/>
    <p:sldId id="297" r:id="rId41"/>
    <p:sldId id="281" r:id="rId42"/>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12" autoAdjust="0"/>
    <p:restoredTop sz="94660"/>
  </p:normalViewPr>
  <p:slideViewPr>
    <p:cSldViewPr>
      <p:cViewPr>
        <p:scale>
          <a:sx n="140" d="100"/>
          <a:sy n="140" d="100"/>
        </p:scale>
        <p:origin x="852" y="2268"/>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AD09521F-6195-4A64-8B77-F3C68DF32A2A}" type="datetimeFigureOut">
              <a:rPr lang="en-US" smtClean="0"/>
              <a:pPr/>
              <a:t>11/6/2016</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27ECCAC8-3356-4D2F-8381-DFD8CC37A9A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D09521F-6195-4A64-8B77-F3C68DF32A2A}" type="datetimeFigureOut">
              <a:rPr lang="en-US" smtClean="0"/>
              <a:pPr/>
              <a:t>11/6/2016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7ECCAC8-3356-4D2F-8381-DFD8CC37A9A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D09521F-6195-4A64-8B77-F3C68DF32A2A}" type="datetimeFigureOut">
              <a:rPr lang="en-US" smtClean="0"/>
              <a:pPr/>
              <a:t>11/6/2016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7ECCAC8-3356-4D2F-8381-DFD8CC37A9A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D09521F-6195-4A64-8B77-F3C68DF32A2A}" type="datetimeFigureOut">
              <a:rPr lang="en-US" smtClean="0"/>
              <a:pPr/>
              <a:t>11/6/2016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7ECCAC8-3356-4D2F-8381-DFD8CC37A9A8}"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AD09521F-6195-4A64-8B77-F3C68DF32A2A}" type="datetimeFigureOut">
              <a:rPr lang="en-US" smtClean="0"/>
              <a:pPr/>
              <a:t>11/6/2016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27ECCAC8-3356-4D2F-8381-DFD8CC37A9A8}"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D09521F-6195-4A64-8B77-F3C68DF32A2A}" type="datetimeFigureOut">
              <a:rPr lang="en-US" smtClean="0"/>
              <a:pPr/>
              <a:t>11/6/2016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27ECCAC8-3356-4D2F-8381-DFD8CC37A9A8}"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AD09521F-6195-4A64-8B77-F3C68DF32A2A}" type="datetimeFigureOut">
              <a:rPr lang="en-US" smtClean="0"/>
              <a:pPr/>
              <a:t>11/6/2016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27ECCAC8-3356-4D2F-8381-DFD8CC37A9A8}"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AD09521F-6195-4A64-8B77-F3C68DF32A2A}" type="datetimeFigureOut">
              <a:rPr lang="en-US" smtClean="0"/>
              <a:pPr/>
              <a:t>11/6/2016</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27ECCAC8-3356-4D2F-8381-DFD8CC37A9A8}"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AD09521F-6195-4A64-8B77-F3C68DF32A2A}" type="datetimeFigureOut">
              <a:rPr lang="en-US" smtClean="0"/>
              <a:pPr/>
              <a:t>11/6/2016</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27ECCAC8-3356-4D2F-8381-DFD8CC37A9A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AD09521F-6195-4A64-8B77-F3C68DF32A2A}" type="datetimeFigureOut">
              <a:rPr lang="en-US" smtClean="0"/>
              <a:pPr/>
              <a:t>11/6/2016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27ECCAC8-3356-4D2F-8381-DFD8CC37A9A8}"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AD09521F-6195-4A64-8B77-F3C68DF32A2A}" type="datetimeFigureOut">
              <a:rPr lang="en-US" smtClean="0"/>
              <a:pPr/>
              <a:t>11/6/2016</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27ECCAC8-3356-4D2F-8381-DFD8CC37A9A8}"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AD09521F-6195-4A64-8B77-F3C68DF32A2A}" type="datetimeFigureOut">
              <a:rPr lang="en-US" smtClean="0"/>
              <a:pPr/>
              <a:t>11/6/2016</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27ECCAC8-3356-4D2F-8381-DFD8CC37A9A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pic>
        <p:nvPicPr>
          <p:cNvPr id="4" name="Picture 3"/>
          <p:cNvPicPr>
            <a:picLocks noChangeAspect="1"/>
          </p:cNvPicPr>
          <p:nvPr/>
        </p:nvPicPr>
        <p:blipFill rotWithShape="1">
          <a:blip r:embed="rId2" cstate="print">
            <a:extLst>
              <a:ext uri="{28A0092B-C50C-407E-A947-70E740481C1C}">
                <a14:useLocalDpi xmlns="" xmlns:a14="http://schemas.microsoft.com/office/drawing/2010/main" val="0"/>
              </a:ext>
            </a:extLst>
          </a:blip>
          <a:srcRect r="5593" b="27560"/>
          <a:stretch/>
        </p:blipFill>
        <p:spPr>
          <a:xfrm>
            <a:off x="457200" y="1732085"/>
            <a:ext cx="8229600" cy="4668715"/>
          </a:xfrm>
          <a:prstGeom prst="rect">
            <a:avLst/>
          </a:prstGeom>
          <a:effectLst>
            <a:outerShdw blurRad="38100" dist="50800" sx="1000" sy="1000" algn="ctr" rotWithShape="0">
              <a:srgbClr val="000000"/>
            </a:outerShdw>
          </a:effectLst>
        </p:spPr>
      </p:pic>
      <p:sp>
        <p:nvSpPr>
          <p:cNvPr id="3" name="Subtitle 2"/>
          <p:cNvSpPr>
            <a:spLocks noGrp="1"/>
          </p:cNvSpPr>
          <p:nvPr>
            <p:ph type="subTitle" idx="1"/>
          </p:nvPr>
        </p:nvSpPr>
        <p:spPr>
          <a:xfrm>
            <a:off x="533400" y="152400"/>
            <a:ext cx="7772400" cy="1371600"/>
          </a:xfrm>
        </p:spPr>
        <p:txBody>
          <a:bodyPr>
            <a:noAutofit/>
          </a:bodyPr>
          <a:lstStyle/>
          <a:p>
            <a:pPr algn="ctr"/>
            <a:r>
              <a:rPr lang="en-US" sz="2800" b="1" dirty="0" smtClean="0">
                <a:solidFill>
                  <a:schemeClr val="accent4"/>
                </a:solidFill>
                <a:latin typeface="Arial Black" panose="020B0A04020102020204" pitchFamily="34" charset="0"/>
              </a:rPr>
              <a:t>Monitoring of Retaining Wall Lateral Earth Pressures Within High Plasticity, Expansive  (Yazoo) Clay</a:t>
            </a:r>
            <a:endParaRPr lang="en-US" sz="2800" b="1" dirty="0">
              <a:solidFill>
                <a:schemeClr val="accent4"/>
              </a:solidFill>
              <a:latin typeface="Arial Black" panose="020B0A04020102020204" pitchFamily="34" charset="0"/>
            </a:endParaRPr>
          </a:p>
        </p:txBody>
      </p:sp>
    </p:spTree>
    <p:extLst>
      <p:ext uri="{BB962C8B-B14F-4D97-AF65-F5344CB8AC3E}">
        <p14:creationId xmlns="" xmlns:p14="http://schemas.microsoft.com/office/powerpoint/2010/main" val="19860500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 xmlns:a14="http://schemas.microsoft.com/office/drawing/2010/main" val="0"/>
              </a:ext>
            </a:extLst>
          </a:blip>
          <a:srcRect l="4858" t="3804" b="3137"/>
          <a:stretch/>
        </p:blipFill>
        <p:spPr>
          <a:xfrm>
            <a:off x="457200" y="1078638"/>
            <a:ext cx="8305800" cy="5193686"/>
          </a:xfrm>
        </p:spPr>
      </p:pic>
      <p:sp>
        <p:nvSpPr>
          <p:cNvPr id="3" name="Title 2"/>
          <p:cNvSpPr>
            <a:spLocks noGrp="1"/>
          </p:cNvSpPr>
          <p:nvPr>
            <p:ph type="title"/>
          </p:nvPr>
        </p:nvSpPr>
        <p:spPr>
          <a:xfrm>
            <a:off x="457200" y="274638"/>
            <a:ext cx="8229600" cy="639762"/>
          </a:xfrm>
        </p:spPr>
        <p:txBody>
          <a:bodyPr>
            <a:normAutofit/>
          </a:bodyPr>
          <a:lstStyle/>
          <a:p>
            <a:pPr algn="ctr"/>
            <a:r>
              <a:rPr lang="en-US" sz="1800" dirty="0" smtClean="0">
                <a:latin typeface="Arial Black" panose="020B0A04020102020204" pitchFamily="34" charset="0"/>
              </a:rPr>
              <a:t>CONSTRUCTION PLAN, PROFILE &amp; SECTION</a:t>
            </a:r>
            <a:endParaRPr lang="en-US" sz="1800" dirty="0">
              <a:latin typeface="Arial Black" panose="020B0A04020102020204" pitchFamily="34" charset="0"/>
            </a:endParaRPr>
          </a:p>
        </p:txBody>
      </p:sp>
      <p:sp>
        <p:nvSpPr>
          <p:cNvPr id="6" name="Freeform 5"/>
          <p:cNvSpPr/>
          <p:nvPr/>
        </p:nvSpPr>
        <p:spPr>
          <a:xfrm>
            <a:off x="6324600" y="1176867"/>
            <a:ext cx="2607759" cy="3962400"/>
          </a:xfrm>
          <a:custGeom>
            <a:avLst/>
            <a:gdLst>
              <a:gd name="connsiteX0" fmla="*/ 821267 w 2607759"/>
              <a:gd name="connsiteY0" fmla="*/ 3564466 h 3962400"/>
              <a:gd name="connsiteX1" fmla="*/ 635000 w 2607759"/>
              <a:gd name="connsiteY1" fmla="*/ 3556000 h 3962400"/>
              <a:gd name="connsiteX2" fmla="*/ 609600 w 2607759"/>
              <a:gd name="connsiteY2" fmla="*/ 3547533 h 3962400"/>
              <a:gd name="connsiteX3" fmla="*/ 567267 w 2607759"/>
              <a:gd name="connsiteY3" fmla="*/ 3513666 h 3962400"/>
              <a:gd name="connsiteX4" fmla="*/ 524933 w 2607759"/>
              <a:gd name="connsiteY4" fmla="*/ 3479800 h 3962400"/>
              <a:gd name="connsiteX5" fmla="*/ 508000 w 2607759"/>
              <a:gd name="connsiteY5" fmla="*/ 3462866 h 3962400"/>
              <a:gd name="connsiteX6" fmla="*/ 482600 w 2607759"/>
              <a:gd name="connsiteY6" fmla="*/ 3445933 h 3962400"/>
              <a:gd name="connsiteX7" fmla="*/ 431800 w 2607759"/>
              <a:gd name="connsiteY7" fmla="*/ 3395133 h 3962400"/>
              <a:gd name="connsiteX8" fmla="*/ 406400 w 2607759"/>
              <a:gd name="connsiteY8" fmla="*/ 3369733 h 3962400"/>
              <a:gd name="connsiteX9" fmla="*/ 406400 w 2607759"/>
              <a:gd name="connsiteY9" fmla="*/ 3073400 h 3962400"/>
              <a:gd name="connsiteX10" fmla="*/ 414867 w 2607759"/>
              <a:gd name="connsiteY10" fmla="*/ 3048000 h 3962400"/>
              <a:gd name="connsiteX11" fmla="*/ 423333 w 2607759"/>
              <a:gd name="connsiteY11" fmla="*/ 3014133 h 3962400"/>
              <a:gd name="connsiteX12" fmla="*/ 414867 w 2607759"/>
              <a:gd name="connsiteY12" fmla="*/ 2988733 h 3962400"/>
              <a:gd name="connsiteX13" fmla="*/ 397933 w 2607759"/>
              <a:gd name="connsiteY13" fmla="*/ 2971800 h 3962400"/>
              <a:gd name="connsiteX14" fmla="*/ 347133 w 2607759"/>
              <a:gd name="connsiteY14" fmla="*/ 2946400 h 3962400"/>
              <a:gd name="connsiteX15" fmla="*/ 296333 w 2607759"/>
              <a:gd name="connsiteY15" fmla="*/ 2912533 h 3962400"/>
              <a:gd name="connsiteX16" fmla="*/ 270933 w 2607759"/>
              <a:gd name="connsiteY16" fmla="*/ 2895600 h 3962400"/>
              <a:gd name="connsiteX17" fmla="*/ 228600 w 2607759"/>
              <a:gd name="connsiteY17" fmla="*/ 2861733 h 3962400"/>
              <a:gd name="connsiteX18" fmla="*/ 211667 w 2607759"/>
              <a:gd name="connsiteY18" fmla="*/ 2836333 h 3962400"/>
              <a:gd name="connsiteX19" fmla="*/ 186267 w 2607759"/>
              <a:gd name="connsiteY19" fmla="*/ 2819400 h 3962400"/>
              <a:gd name="connsiteX20" fmla="*/ 169333 w 2607759"/>
              <a:gd name="connsiteY20" fmla="*/ 2802466 h 3962400"/>
              <a:gd name="connsiteX21" fmla="*/ 127000 w 2607759"/>
              <a:gd name="connsiteY21" fmla="*/ 2726266 h 3962400"/>
              <a:gd name="connsiteX22" fmla="*/ 118533 w 2607759"/>
              <a:gd name="connsiteY22" fmla="*/ 2700866 h 3962400"/>
              <a:gd name="connsiteX23" fmla="*/ 101600 w 2607759"/>
              <a:gd name="connsiteY23" fmla="*/ 2675466 h 3962400"/>
              <a:gd name="connsiteX24" fmla="*/ 93133 w 2607759"/>
              <a:gd name="connsiteY24" fmla="*/ 2641600 h 3962400"/>
              <a:gd name="connsiteX25" fmla="*/ 76200 w 2607759"/>
              <a:gd name="connsiteY25" fmla="*/ 2607733 h 3962400"/>
              <a:gd name="connsiteX26" fmla="*/ 67733 w 2607759"/>
              <a:gd name="connsiteY26" fmla="*/ 2573866 h 3962400"/>
              <a:gd name="connsiteX27" fmla="*/ 50800 w 2607759"/>
              <a:gd name="connsiteY27" fmla="*/ 2523066 h 3962400"/>
              <a:gd name="connsiteX28" fmla="*/ 42333 w 2607759"/>
              <a:gd name="connsiteY28" fmla="*/ 2497666 h 3962400"/>
              <a:gd name="connsiteX29" fmla="*/ 33867 w 2607759"/>
              <a:gd name="connsiteY29" fmla="*/ 2463800 h 3962400"/>
              <a:gd name="connsiteX30" fmla="*/ 25400 w 2607759"/>
              <a:gd name="connsiteY30" fmla="*/ 2421466 h 3962400"/>
              <a:gd name="connsiteX31" fmla="*/ 16933 w 2607759"/>
              <a:gd name="connsiteY31" fmla="*/ 2396066 h 3962400"/>
              <a:gd name="connsiteX32" fmla="*/ 0 w 2607759"/>
              <a:gd name="connsiteY32" fmla="*/ 2311400 h 3962400"/>
              <a:gd name="connsiteX33" fmla="*/ 8467 w 2607759"/>
              <a:gd name="connsiteY33" fmla="*/ 1972733 h 3962400"/>
              <a:gd name="connsiteX34" fmla="*/ 25400 w 2607759"/>
              <a:gd name="connsiteY34" fmla="*/ 1921933 h 3962400"/>
              <a:gd name="connsiteX35" fmla="*/ 33867 w 2607759"/>
              <a:gd name="connsiteY35" fmla="*/ 1896533 h 3962400"/>
              <a:gd name="connsiteX36" fmla="*/ 50800 w 2607759"/>
              <a:gd name="connsiteY36" fmla="*/ 1820333 h 3962400"/>
              <a:gd name="connsiteX37" fmla="*/ 84667 w 2607759"/>
              <a:gd name="connsiteY37" fmla="*/ 1735666 h 3962400"/>
              <a:gd name="connsiteX38" fmla="*/ 110067 w 2607759"/>
              <a:gd name="connsiteY38" fmla="*/ 1693333 h 3962400"/>
              <a:gd name="connsiteX39" fmla="*/ 127000 w 2607759"/>
              <a:gd name="connsiteY39" fmla="*/ 1667933 h 3962400"/>
              <a:gd name="connsiteX40" fmla="*/ 152400 w 2607759"/>
              <a:gd name="connsiteY40" fmla="*/ 1651000 h 3962400"/>
              <a:gd name="connsiteX41" fmla="*/ 169333 w 2607759"/>
              <a:gd name="connsiteY41" fmla="*/ 1634066 h 3962400"/>
              <a:gd name="connsiteX42" fmla="*/ 152400 w 2607759"/>
              <a:gd name="connsiteY42" fmla="*/ 1574800 h 3962400"/>
              <a:gd name="connsiteX43" fmla="*/ 135467 w 2607759"/>
              <a:gd name="connsiteY43" fmla="*/ 1557866 h 3962400"/>
              <a:gd name="connsiteX44" fmla="*/ 118533 w 2607759"/>
              <a:gd name="connsiteY44" fmla="*/ 1532466 h 3962400"/>
              <a:gd name="connsiteX45" fmla="*/ 76200 w 2607759"/>
              <a:gd name="connsiteY45" fmla="*/ 1405466 h 3962400"/>
              <a:gd name="connsiteX46" fmla="*/ 59267 w 2607759"/>
              <a:gd name="connsiteY46" fmla="*/ 1354666 h 3962400"/>
              <a:gd name="connsiteX47" fmla="*/ 42333 w 2607759"/>
              <a:gd name="connsiteY47" fmla="*/ 1295400 h 3962400"/>
              <a:gd name="connsiteX48" fmla="*/ 33867 w 2607759"/>
              <a:gd name="connsiteY48" fmla="*/ 1041400 h 3962400"/>
              <a:gd name="connsiteX49" fmla="*/ 59267 w 2607759"/>
              <a:gd name="connsiteY49" fmla="*/ 956733 h 3962400"/>
              <a:gd name="connsiteX50" fmla="*/ 84667 w 2607759"/>
              <a:gd name="connsiteY50" fmla="*/ 863600 h 3962400"/>
              <a:gd name="connsiteX51" fmla="*/ 101600 w 2607759"/>
              <a:gd name="connsiteY51" fmla="*/ 821266 h 3962400"/>
              <a:gd name="connsiteX52" fmla="*/ 110067 w 2607759"/>
              <a:gd name="connsiteY52" fmla="*/ 778933 h 3962400"/>
              <a:gd name="connsiteX53" fmla="*/ 127000 w 2607759"/>
              <a:gd name="connsiteY53" fmla="*/ 728133 h 3962400"/>
              <a:gd name="connsiteX54" fmla="*/ 135467 w 2607759"/>
              <a:gd name="connsiteY54" fmla="*/ 702733 h 3962400"/>
              <a:gd name="connsiteX55" fmla="*/ 160867 w 2607759"/>
              <a:gd name="connsiteY55" fmla="*/ 618066 h 3962400"/>
              <a:gd name="connsiteX56" fmla="*/ 177800 w 2607759"/>
              <a:gd name="connsiteY56" fmla="*/ 592666 h 3962400"/>
              <a:gd name="connsiteX57" fmla="*/ 203200 w 2607759"/>
              <a:gd name="connsiteY57" fmla="*/ 516466 h 3962400"/>
              <a:gd name="connsiteX58" fmla="*/ 254000 w 2607759"/>
              <a:gd name="connsiteY58" fmla="*/ 406400 h 3962400"/>
              <a:gd name="connsiteX59" fmla="*/ 270933 w 2607759"/>
              <a:gd name="connsiteY59" fmla="*/ 372533 h 3962400"/>
              <a:gd name="connsiteX60" fmla="*/ 287867 w 2607759"/>
              <a:gd name="connsiteY60" fmla="*/ 355600 h 3962400"/>
              <a:gd name="connsiteX61" fmla="*/ 313267 w 2607759"/>
              <a:gd name="connsiteY61" fmla="*/ 313266 h 3962400"/>
              <a:gd name="connsiteX62" fmla="*/ 338667 w 2607759"/>
              <a:gd name="connsiteY62" fmla="*/ 287866 h 3962400"/>
              <a:gd name="connsiteX63" fmla="*/ 406400 w 2607759"/>
              <a:gd name="connsiteY63" fmla="*/ 211666 h 3962400"/>
              <a:gd name="connsiteX64" fmla="*/ 457200 w 2607759"/>
              <a:gd name="connsiteY64" fmla="*/ 186266 h 3962400"/>
              <a:gd name="connsiteX65" fmla="*/ 491067 w 2607759"/>
              <a:gd name="connsiteY65" fmla="*/ 169333 h 3962400"/>
              <a:gd name="connsiteX66" fmla="*/ 524933 w 2607759"/>
              <a:gd name="connsiteY66" fmla="*/ 160866 h 3962400"/>
              <a:gd name="connsiteX67" fmla="*/ 558800 w 2607759"/>
              <a:gd name="connsiteY67" fmla="*/ 143933 h 3962400"/>
              <a:gd name="connsiteX68" fmla="*/ 643467 w 2607759"/>
              <a:gd name="connsiteY68" fmla="*/ 118533 h 3962400"/>
              <a:gd name="connsiteX69" fmla="*/ 668867 w 2607759"/>
              <a:gd name="connsiteY69" fmla="*/ 101600 h 3962400"/>
              <a:gd name="connsiteX70" fmla="*/ 804333 w 2607759"/>
              <a:gd name="connsiteY70" fmla="*/ 110066 h 3962400"/>
              <a:gd name="connsiteX71" fmla="*/ 838200 w 2607759"/>
              <a:gd name="connsiteY71" fmla="*/ 118533 h 3962400"/>
              <a:gd name="connsiteX72" fmla="*/ 931333 w 2607759"/>
              <a:gd name="connsiteY72" fmla="*/ 127000 h 3962400"/>
              <a:gd name="connsiteX73" fmla="*/ 948267 w 2607759"/>
              <a:gd name="connsiteY73" fmla="*/ 177800 h 3962400"/>
              <a:gd name="connsiteX74" fmla="*/ 956733 w 2607759"/>
              <a:gd name="connsiteY74" fmla="*/ 203200 h 3962400"/>
              <a:gd name="connsiteX75" fmla="*/ 999067 w 2607759"/>
              <a:gd name="connsiteY75" fmla="*/ 194733 h 3962400"/>
              <a:gd name="connsiteX76" fmla="*/ 1016000 w 2607759"/>
              <a:gd name="connsiteY76" fmla="*/ 169333 h 3962400"/>
              <a:gd name="connsiteX77" fmla="*/ 1058333 w 2607759"/>
              <a:gd name="connsiteY77" fmla="*/ 152400 h 3962400"/>
              <a:gd name="connsiteX78" fmla="*/ 1100667 w 2607759"/>
              <a:gd name="connsiteY78" fmla="*/ 118533 h 3962400"/>
              <a:gd name="connsiteX79" fmla="*/ 1126067 w 2607759"/>
              <a:gd name="connsiteY79" fmla="*/ 93133 h 3962400"/>
              <a:gd name="connsiteX80" fmla="*/ 1151467 w 2607759"/>
              <a:gd name="connsiteY80" fmla="*/ 84666 h 3962400"/>
              <a:gd name="connsiteX81" fmla="*/ 1185333 w 2607759"/>
              <a:gd name="connsiteY81" fmla="*/ 67733 h 3962400"/>
              <a:gd name="connsiteX82" fmla="*/ 1219200 w 2607759"/>
              <a:gd name="connsiteY82" fmla="*/ 59266 h 3962400"/>
              <a:gd name="connsiteX83" fmla="*/ 1253067 w 2607759"/>
              <a:gd name="connsiteY83" fmla="*/ 42333 h 3962400"/>
              <a:gd name="connsiteX84" fmla="*/ 1346200 w 2607759"/>
              <a:gd name="connsiteY84" fmla="*/ 16933 h 3962400"/>
              <a:gd name="connsiteX85" fmla="*/ 1422400 w 2607759"/>
              <a:gd name="connsiteY85" fmla="*/ 0 h 3962400"/>
              <a:gd name="connsiteX86" fmla="*/ 1634067 w 2607759"/>
              <a:gd name="connsiteY86" fmla="*/ 8466 h 3962400"/>
              <a:gd name="connsiteX87" fmla="*/ 1659467 w 2607759"/>
              <a:gd name="connsiteY87" fmla="*/ 16933 h 3962400"/>
              <a:gd name="connsiteX88" fmla="*/ 1710267 w 2607759"/>
              <a:gd name="connsiteY88" fmla="*/ 25400 h 3962400"/>
              <a:gd name="connsiteX89" fmla="*/ 1752600 w 2607759"/>
              <a:gd name="connsiteY89" fmla="*/ 42333 h 3962400"/>
              <a:gd name="connsiteX90" fmla="*/ 1778000 w 2607759"/>
              <a:gd name="connsiteY90" fmla="*/ 50800 h 3962400"/>
              <a:gd name="connsiteX91" fmla="*/ 1811867 w 2607759"/>
              <a:gd name="connsiteY91" fmla="*/ 67733 h 3962400"/>
              <a:gd name="connsiteX92" fmla="*/ 1845733 w 2607759"/>
              <a:gd name="connsiteY92" fmla="*/ 76200 h 3962400"/>
              <a:gd name="connsiteX93" fmla="*/ 1871133 w 2607759"/>
              <a:gd name="connsiteY93" fmla="*/ 84666 h 3962400"/>
              <a:gd name="connsiteX94" fmla="*/ 1896533 w 2607759"/>
              <a:gd name="connsiteY94" fmla="*/ 101600 h 3962400"/>
              <a:gd name="connsiteX95" fmla="*/ 1955800 w 2607759"/>
              <a:gd name="connsiteY95" fmla="*/ 135466 h 3962400"/>
              <a:gd name="connsiteX96" fmla="*/ 1989667 w 2607759"/>
              <a:gd name="connsiteY96" fmla="*/ 186266 h 3962400"/>
              <a:gd name="connsiteX97" fmla="*/ 1998133 w 2607759"/>
              <a:gd name="connsiteY97" fmla="*/ 211666 h 3962400"/>
              <a:gd name="connsiteX98" fmla="*/ 2015067 w 2607759"/>
              <a:gd name="connsiteY98" fmla="*/ 228600 h 3962400"/>
              <a:gd name="connsiteX99" fmla="*/ 2040467 w 2607759"/>
              <a:gd name="connsiteY99" fmla="*/ 287866 h 3962400"/>
              <a:gd name="connsiteX100" fmla="*/ 2057400 w 2607759"/>
              <a:gd name="connsiteY100" fmla="*/ 321733 h 3962400"/>
              <a:gd name="connsiteX101" fmla="*/ 2074333 w 2607759"/>
              <a:gd name="connsiteY101" fmla="*/ 389466 h 3962400"/>
              <a:gd name="connsiteX102" fmla="*/ 2091267 w 2607759"/>
              <a:gd name="connsiteY102" fmla="*/ 499533 h 3962400"/>
              <a:gd name="connsiteX103" fmla="*/ 2099733 w 2607759"/>
              <a:gd name="connsiteY103" fmla="*/ 533400 h 3962400"/>
              <a:gd name="connsiteX104" fmla="*/ 2150533 w 2607759"/>
              <a:gd name="connsiteY104" fmla="*/ 550333 h 3962400"/>
              <a:gd name="connsiteX105" fmla="*/ 2252133 w 2607759"/>
              <a:gd name="connsiteY105" fmla="*/ 567266 h 3962400"/>
              <a:gd name="connsiteX106" fmla="*/ 2286000 w 2607759"/>
              <a:gd name="connsiteY106" fmla="*/ 575733 h 3962400"/>
              <a:gd name="connsiteX107" fmla="*/ 2345267 w 2607759"/>
              <a:gd name="connsiteY107" fmla="*/ 609600 h 3962400"/>
              <a:gd name="connsiteX108" fmla="*/ 2370667 w 2607759"/>
              <a:gd name="connsiteY108" fmla="*/ 618066 h 3962400"/>
              <a:gd name="connsiteX109" fmla="*/ 2387600 w 2607759"/>
              <a:gd name="connsiteY109" fmla="*/ 635000 h 3962400"/>
              <a:gd name="connsiteX110" fmla="*/ 2413000 w 2607759"/>
              <a:gd name="connsiteY110" fmla="*/ 651933 h 3962400"/>
              <a:gd name="connsiteX111" fmla="*/ 2472267 w 2607759"/>
              <a:gd name="connsiteY111" fmla="*/ 702733 h 3962400"/>
              <a:gd name="connsiteX112" fmla="*/ 2506133 w 2607759"/>
              <a:gd name="connsiteY112" fmla="*/ 762000 h 3962400"/>
              <a:gd name="connsiteX113" fmla="*/ 2523067 w 2607759"/>
              <a:gd name="connsiteY113" fmla="*/ 787400 h 3962400"/>
              <a:gd name="connsiteX114" fmla="*/ 2531533 w 2607759"/>
              <a:gd name="connsiteY114" fmla="*/ 812800 h 3962400"/>
              <a:gd name="connsiteX115" fmla="*/ 2540000 w 2607759"/>
              <a:gd name="connsiteY115" fmla="*/ 846666 h 3962400"/>
              <a:gd name="connsiteX116" fmla="*/ 2565400 w 2607759"/>
              <a:gd name="connsiteY116" fmla="*/ 914400 h 3962400"/>
              <a:gd name="connsiteX117" fmla="*/ 2573867 w 2607759"/>
              <a:gd name="connsiteY117" fmla="*/ 956733 h 3962400"/>
              <a:gd name="connsiteX118" fmla="*/ 2582333 w 2607759"/>
              <a:gd name="connsiteY118" fmla="*/ 990600 h 3962400"/>
              <a:gd name="connsiteX119" fmla="*/ 2590800 w 2607759"/>
              <a:gd name="connsiteY119" fmla="*/ 1016000 h 3962400"/>
              <a:gd name="connsiteX120" fmla="*/ 2599267 w 2607759"/>
              <a:gd name="connsiteY120" fmla="*/ 1066800 h 3962400"/>
              <a:gd name="connsiteX121" fmla="*/ 2599267 w 2607759"/>
              <a:gd name="connsiteY121" fmla="*/ 1261533 h 3962400"/>
              <a:gd name="connsiteX122" fmla="*/ 2573867 w 2607759"/>
              <a:gd name="connsiteY122" fmla="*/ 1346200 h 3962400"/>
              <a:gd name="connsiteX123" fmla="*/ 2556933 w 2607759"/>
              <a:gd name="connsiteY123" fmla="*/ 1439333 h 3962400"/>
              <a:gd name="connsiteX124" fmla="*/ 2540000 w 2607759"/>
              <a:gd name="connsiteY124" fmla="*/ 1464733 h 3962400"/>
              <a:gd name="connsiteX125" fmla="*/ 2514600 w 2607759"/>
              <a:gd name="connsiteY125" fmla="*/ 1532466 h 3962400"/>
              <a:gd name="connsiteX126" fmla="*/ 2506133 w 2607759"/>
              <a:gd name="connsiteY126" fmla="*/ 1566333 h 3962400"/>
              <a:gd name="connsiteX127" fmla="*/ 2489200 w 2607759"/>
              <a:gd name="connsiteY127" fmla="*/ 1600200 h 3962400"/>
              <a:gd name="connsiteX128" fmla="*/ 2480733 w 2607759"/>
              <a:gd name="connsiteY128" fmla="*/ 1625600 h 3962400"/>
              <a:gd name="connsiteX129" fmla="*/ 2463800 w 2607759"/>
              <a:gd name="connsiteY129" fmla="*/ 1651000 h 3962400"/>
              <a:gd name="connsiteX130" fmla="*/ 2429933 w 2607759"/>
              <a:gd name="connsiteY130" fmla="*/ 1718733 h 3962400"/>
              <a:gd name="connsiteX131" fmla="*/ 2413000 w 2607759"/>
              <a:gd name="connsiteY131" fmla="*/ 1752600 h 3962400"/>
              <a:gd name="connsiteX132" fmla="*/ 2387600 w 2607759"/>
              <a:gd name="connsiteY132" fmla="*/ 1786466 h 3962400"/>
              <a:gd name="connsiteX133" fmla="*/ 2370667 w 2607759"/>
              <a:gd name="connsiteY133" fmla="*/ 1811866 h 3962400"/>
              <a:gd name="connsiteX134" fmla="*/ 2353733 w 2607759"/>
              <a:gd name="connsiteY134" fmla="*/ 1828800 h 3962400"/>
              <a:gd name="connsiteX135" fmla="*/ 2311400 w 2607759"/>
              <a:gd name="connsiteY135" fmla="*/ 1871133 h 3962400"/>
              <a:gd name="connsiteX136" fmla="*/ 2302933 w 2607759"/>
              <a:gd name="connsiteY136" fmla="*/ 1896533 h 3962400"/>
              <a:gd name="connsiteX137" fmla="*/ 2362200 w 2607759"/>
              <a:gd name="connsiteY137" fmla="*/ 1955800 h 3962400"/>
              <a:gd name="connsiteX138" fmla="*/ 2379133 w 2607759"/>
              <a:gd name="connsiteY138" fmla="*/ 1989666 h 3962400"/>
              <a:gd name="connsiteX139" fmla="*/ 2387600 w 2607759"/>
              <a:gd name="connsiteY139" fmla="*/ 2015066 h 3962400"/>
              <a:gd name="connsiteX140" fmla="*/ 2421467 w 2607759"/>
              <a:gd name="connsiteY140" fmla="*/ 2057400 h 3962400"/>
              <a:gd name="connsiteX141" fmla="*/ 2455333 w 2607759"/>
              <a:gd name="connsiteY141" fmla="*/ 2142066 h 3962400"/>
              <a:gd name="connsiteX142" fmla="*/ 2463800 w 2607759"/>
              <a:gd name="connsiteY142" fmla="*/ 2167466 h 3962400"/>
              <a:gd name="connsiteX143" fmla="*/ 2497667 w 2607759"/>
              <a:gd name="connsiteY143" fmla="*/ 2201333 h 3962400"/>
              <a:gd name="connsiteX144" fmla="*/ 2531533 w 2607759"/>
              <a:gd name="connsiteY144" fmla="*/ 2286000 h 3962400"/>
              <a:gd name="connsiteX145" fmla="*/ 2540000 w 2607759"/>
              <a:gd name="connsiteY145" fmla="*/ 2328333 h 3962400"/>
              <a:gd name="connsiteX146" fmla="*/ 2556933 w 2607759"/>
              <a:gd name="connsiteY146" fmla="*/ 2362200 h 3962400"/>
              <a:gd name="connsiteX147" fmla="*/ 2573867 w 2607759"/>
              <a:gd name="connsiteY147" fmla="*/ 2421466 h 3962400"/>
              <a:gd name="connsiteX148" fmla="*/ 2590800 w 2607759"/>
              <a:gd name="connsiteY148" fmla="*/ 2506133 h 3962400"/>
              <a:gd name="connsiteX149" fmla="*/ 2582333 w 2607759"/>
              <a:gd name="connsiteY149" fmla="*/ 2692400 h 3962400"/>
              <a:gd name="connsiteX150" fmla="*/ 2556933 w 2607759"/>
              <a:gd name="connsiteY150" fmla="*/ 2777066 h 3962400"/>
              <a:gd name="connsiteX151" fmla="*/ 2531533 w 2607759"/>
              <a:gd name="connsiteY151" fmla="*/ 2853266 h 3962400"/>
              <a:gd name="connsiteX152" fmla="*/ 2523067 w 2607759"/>
              <a:gd name="connsiteY152" fmla="*/ 2887133 h 3962400"/>
              <a:gd name="connsiteX153" fmla="*/ 2472267 w 2607759"/>
              <a:gd name="connsiteY153" fmla="*/ 2971800 h 3962400"/>
              <a:gd name="connsiteX154" fmla="*/ 2438400 w 2607759"/>
              <a:gd name="connsiteY154" fmla="*/ 3031066 h 3962400"/>
              <a:gd name="connsiteX155" fmla="*/ 2421467 w 2607759"/>
              <a:gd name="connsiteY155" fmla="*/ 3056466 h 3962400"/>
              <a:gd name="connsiteX156" fmla="*/ 2362200 w 2607759"/>
              <a:gd name="connsiteY156" fmla="*/ 3158066 h 3962400"/>
              <a:gd name="connsiteX157" fmla="*/ 2319867 w 2607759"/>
              <a:gd name="connsiteY157" fmla="*/ 3200400 h 3962400"/>
              <a:gd name="connsiteX158" fmla="*/ 2294467 w 2607759"/>
              <a:gd name="connsiteY158" fmla="*/ 3208866 h 3962400"/>
              <a:gd name="connsiteX159" fmla="*/ 2269067 w 2607759"/>
              <a:gd name="connsiteY159" fmla="*/ 3225800 h 3962400"/>
              <a:gd name="connsiteX160" fmla="*/ 2209800 w 2607759"/>
              <a:gd name="connsiteY160" fmla="*/ 3242733 h 3962400"/>
              <a:gd name="connsiteX161" fmla="*/ 2167467 w 2607759"/>
              <a:gd name="connsiteY161" fmla="*/ 3259666 h 3962400"/>
              <a:gd name="connsiteX162" fmla="*/ 2133600 w 2607759"/>
              <a:gd name="connsiteY162" fmla="*/ 3268133 h 3962400"/>
              <a:gd name="connsiteX163" fmla="*/ 2091267 w 2607759"/>
              <a:gd name="connsiteY163" fmla="*/ 3285066 h 3962400"/>
              <a:gd name="connsiteX164" fmla="*/ 1972733 w 2607759"/>
              <a:gd name="connsiteY164" fmla="*/ 3302000 h 3962400"/>
              <a:gd name="connsiteX165" fmla="*/ 1972733 w 2607759"/>
              <a:gd name="connsiteY165" fmla="*/ 3539066 h 3962400"/>
              <a:gd name="connsiteX166" fmla="*/ 1955800 w 2607759"/>
              <a:gd name="connsiteY166" fmla="*/ 3589866 h 3962400"/>
              <a:gd name="connsiteX167" fmla="*/ 1913467 w 2607759"/>
              <a:gd name="connsiteY167" fmla="*/ 3666066 h 3962400"/>
              <a:gd name="connsiteX168" fmla="*/ 1896533 w 2607759"/>
              <a:gd name="connsiteY168" fmla="*/ 3691466 h 3962400"/>
              <a:gd name="connsiteX169" fmla="*/ 1854200 w 2607759"/>
              <a:gd name="connsiteY169" fmla="*/ 3733800 h 3962400"/>
              <a:gd name="connsiteX170" fmla="*/ 1828800 w 2607759"/>
              <a:gd name="connsiteY170" fmla="*/ 3759200 h 3962400"/>
              <a:gd name="connsiteX171" fmla="*/ 1778000 w 2607759"/>
              <a:gd name="connsiteY171" fmla="*/ 3801533 h 3962400"/>
              <a:gd name="connsiteX172" fmla="*/ 1710267 w 2607759"/>
              <a:gd name="connsiteY172" fmla="*/ 3818466 h 3962400"/>
              <a:gd name="connsiteX173" fmla="*/ 1659467 w 2607759"/>
              <a:gd name="connsiteY173" fmla="*/ 3835400 h 3962400"/>
              <a:gd name="connsiteX174" fmla="*/ 1634067 w 2607759"/>
              <a:gd name="connsiteY174" fmla="*/ 3843866 h 3962400"/>
              <a:gd name="connsiteX175" fmla="*/ 1600200 w 2607759"/>
              <a:gd name="connsiteY175" fmla="*/ 3860800 h 3962400"/>
              <a:gd name="connsiteX176" fmla="*/ 1532467 w 2607759"/>
              <a:gd name="connsiteY176" fmla="*/ 3877733 h 3962400"/>
              <a:gd name="connsiteX177" fmla="*/ 1481667 w 2607759"/>
              <a:gd name="connsiteY177" fmla="*/ 3894666 h 3962400"/>
              <a:gd name="connsiteX178" fmla="*/ 1363133 w 2607759"/>
              <a:gd name="connsiteY178" fmla="*/ 3937000 h 3962400"/>
              <a:gd name="connsiteX179" fmla="*/ 1329267 w 2607759"/>
              <a:gd name="connsiteY179" fmla="*/ 3945466 h 3962400"/>
              <a:gd name="connsiteX180" fmla="*/ 1303867 w 2607759"/>
              <a:gd name="connsiteY180" fmla="*/ 3953933 h 3962400"/>
              <a:gd name="connsiteX181" fmla="*/ 1253067 w 2607759"/>
              <a:gd name="connsiteY181" fmla="*/ 3962400 h 3962400"/>
              <a:gd name="connsiteX182" fmla="*/ 1100667 w 2607759"/>
              <a:gd name="connsiteY182" fmla="*/ 3953933 h 3962400"/>
              <a:gd name="connsiteX183" fmla="*/ 931333 w 2607759"/>
              <a:gd name="connsiteY183" fmla="*/ 3937000 h 3962400"/>
              <a:gd name="connsiteX184" fmla="*/ 872067 w 2607759"/>
              <a:gd name="connsiteY184" fmla="*/ 3911600 h 3962400"/>
              <a:gd name="connsiteX185" fmla="*/ 846667 w 2607759"/>
              <a:gd name="connsiteY185" fmla="*/ 3903133 h 3962400"/>
              <a:gd name="connsiteX186" fmla="*/ 812800 w 2607759"/>
              <a:gd name="connsiteY186" fmla="*/ 3869266 h 3962400"/>
              <a:gd name="connsiteX187" fmla="*/ 787400 w 2607759"/>
              <a:gd name="connsiteY187" fmla="*/ 3843866 h 3962400"/>
              <a:gd name="connsiteX188" fmla="*/ 753533 w 2607759"/>
              <a:gd name="connsiteY188" fmla="*/ 3801533 h 3962400"/>
              <a:gd name="connsiteX189" fmla="*/ 728133 w 2607759"/>
              <a:gd name="connsiteY189" fmla="*/ 3725333 h 3962400"/>
              <a:gd name="connsiteX190" fmla="*/ 719667 w 2607759"/>
              <a:gd name="connsiteY190" fmla="*/ 3699933 h 3962400"/>
              <a:gd name="connsiteX191" fmla="*/ 745067 w 2607759"/>
              <a:gd name="connsiteY191" fmla="*/ 3581400 h 3962400"/>
              <a:gd name="connsiteX192" fmla="*/ 753533 w 2607759"/>
              <a:gd name="connsiteY192" fmla="*/ 3556000 h 396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2607759" h="3962400">
                <a:moveTo>
                  <a:pt x="821267" y="3564466"/>
                </a:moveTo>
                <a:cubicBezTo>
                  <a:pt x="759178" y="3561644"/>
                  <a:pt x="696955" y="3560956"/>
                  <a:pt x="635000" y="3556000"/>
                </a:cubicBezTo>
                <a:cubicBezTo>
                  <a:pt x="626104" y="3555288"/>
                  <a:pt x="616569" y="3553108"/>
                  <a:pt x="609600" y="3547533"/>
                </a:cubicBezTo>
                <a:cubicBezTo>
                  <a:pt x="554891" y="3503765"/>
                  <a:pt x="631111" y="3534948"/>
                  <a:pt x="567267" y="3513666"/>
                </a:cubicBezTo>
                <a:cubicBezTo>
                  <a:pt x="526371" y="3472772"/>
                  <a:pt x="578348" y="3522533"/>
                  <a:pt x="524933" y="3479800"/>
                </a:cubicBezTo>
                <a:cubicBezTo>
                  <a:pt x="518700" y="3474813"/>
                  <a:pt x="514233" y="3467853"/>
                  <a:pt x="508000" y="3462866"/>
                </a:cubicBezTo>
                <a:cubicBezTo>
                  <a:pt x="500054" y="3456509"/>
                  <a:pt x="490205" y="3452693"/>
                  <a:pt x="482600" y="3445933"/>
                </a:cubicBezTo>
                <a:cubicBezTo>
                  <a:pt x="464701" y="3430023"/>
                  <a:pt x="448733" y="3412066"/>
                  <a:pt x="431800" y="3395133"/>
                </a:cubicBezTo>
                <a:lnTo>
                  <a:pt x="406400" y="3369733"/>
                </a:lnTo>
                <a:cubicBezTo>
                  <a:pt x="377486" y="3254080"/>
                  <a:pt x="391663" y="3323918"/>
                  <a:pt x="406400" y="3073400"/>
                </a:cubicBezTo>
                <a:cubicBezTo>
                  <a:pt x="406924" y="3064491"/>
                  <a:pt x="412415" y="3056581"/>
                  <a:pt x="414867" y="3048000"/>
                </a:cubicBezTo>
                <a:cubicBezTo>
                  <a:pt x="418064" y="3036811"/>
                  <a:pt x="420511" y="3025422"/>
                  <a:pt x="423333" y="3014133"/>
                </a:cubicBezTo>
                <a:cubicBezTo>
                  <a:pt x="420511" y="3005666"/>
                  <a:pt x="419459" y="2996386"/>
                  <a:pt x="414867" y="2988733"/>
                </a:cubicBezTo>
                <a:cubicBezTo>
                  <a:pt x="410760" y="2981888"/>
                  <a:pt x="404166" y="2976787"/>
                  <a:pt x="397933" y="2971800"/>
                </a:cubicBezTo>
                <a:cubicBezTo>
                  <a:pt x="374484" y="2953041"/>
                  <a:pt x="373963" y="2955343"/>
                  <a:pt x="347133" y="2946400"/>
                </a:cubicBezTo>
                <a:lnTo>
                  <a:pt x="296333" y="2912533"/>
                </a:lnTo>
                <a:cubicBezTo>
                  <a:pt x="287866" y="2906889"/>
                  <a:pt x="278128" y="2902795"/>
                  <a:pt x="270933" y="2895600"/>
                </a:cubicBezTo>
                <a:cubicBezTo>
                  <a:pt x="246805" y="2871471"/>
                  <a:pt x="260642" y="2883094"/>
                  <a:pt x="228600" y="2861733"/>
                </a:cubicBezTo>
                <a:cubicBezTo>
                  <a:pt x="222956" y="2853266"/>
                  <a:pt x="218862" y="2843528"/>
                  <a:pt x="211667" y="2836333"/>
                </a:cubicBezTo>
                <a:cubicBezTo>
                  <a:pt x="204472" y="2829138"/>
                  <a:pt x="194213" y="2825757"/>
                  <a:pt x="186267" y="2819400"/>
                </a:cubicBezTo>
                <a:cubicBezTo>
                  <a:pt x="180033" y="2814413"/>
                  <a:pt x="174978" y="2808111"/>
                  <a:pt x="169333" y="2802466"/>
                </a:cubicBezTo>
                <a:cubicBezTo>
                  <a:pt x="148614" y="2740307"/>
                  <a:pt x="165021" y="2764287"/>
                  <a:pt x="127000" y="2726266"/>
                </a:cubicBezTo>
                <a:cubicBezTo>
                  <a:pt x="124178" y="2717799"/>
                  <a:pt x="122524" y="2708848"/>
                  <a:pt x="118533" y="2700866"/>
                </a:cubicBezTo>
                <a:cubicBezTo>
                  <a:pt x="113982" y="2691765"/>
                  <a:pt x="105608" y="2684819"/>
                  <a:pt x="101600" y="2675466"/>
                </a:cubicBezTo>
                <a:cubicBezTo>
                  <a:pt x="97016" y="2664771"/>
                  <a:pt x="97219" y="2652495"/>
                  <a:pt x="93133" y="2641600"/>
                </a:cubicBezTo>
                <a:cubicBezTo>
                  <a:pt x="88701" y="2629782"/>
                  <a:pt x="80632" y="2619551"/>
                  <a:pt x="76200" y="2607733"/>
                </a:cubicBezTo>
                <a:cubicBezTo>
                  <a:pt x="72114" y="2596837"/>
                  <a:pt x="71077" y="2585012"/>
                  <a:pt x="67733" y="2573866"/>
                </a:cubicBezTo>
                <a:cubicBezTo>
                  <a:pt x="62604" y="2556769"/>
                  <a:pt x="56444" y="2539999"/>
                  <a:pt x="50800" y="2523066"/>
                </a:cubicBezTo>
                <a:cubicBezTo>
                  <a:pt x="47978" y="2514599"/>
                  <a:pt x="44497" y="2506324"/>
                  <a:pt x="42333" y="2497666"/>
                </a:cubicBezTo>
                <a:cubicBezTo>
                  <a:pt x="39511" y="2486377"/>
                  <a:pt x="36391" y="2475159"/>
                  <a:pt x="33867" y="2463800"/>
                </a:cubicBezTo>
                <a:cubicBezTo>
                  <a:pt x="30745" y="2449752"/>
                  <a:pt x="28890" y="2435427"/>
                  <a:pt x="25400" y="2421466"/>
                </a:cubicBezTo>
                <a:cubicBezTo>
                  <a:pt x="23235" y="2412808"/>
                  <a:pt x="18940" y="2404762"/>
                  <a:pt x="16933" y="2396066"/>
                </a:cubicBezTo>
                <a:cubicBezTo>
                  <a:pt x="10461" y="2368022"/>
                  <a:pt x="0" y="2311400"/>
                  <a:pt x="0" y="2311400"/>
                </a:cubicBezTo>
                <a:cubicBezTo>
                  <a:pt x="2822" y="2198511"/>
                  <a:pt x="1118" y="2085418"/>
                  <a:pt x="8467" y="1972733"/>
                </a:cubicBezTo>
                <a:cubicBezTo>
                  <a:pt x="9629" y="1954922"/>
                  <a:pt x="19756" y="1938866"/>
                  <a:pt x="25400" y="1921933"/>
                </a:cubicBezTo>
                <a:lnTo>
                  <a:pt x="33867" y="1896533"/>
                </a:lnTo>
                <a:cubicBezTo>
                  <a:pt x="51437" y="1791107"/>
                  <a:pt x="32934" y="1885841"/>
                  <a:pt x="50800" y="1820333"/>
                </a:cubicBezTo>
                <a:cubicBezTo>
                  <a:pt x="72028" y="1742496"/>
                  <a:pt x="50468" y="1769865"/>
                  <a:pt x="84667" y="1735666"/>
                </a:cubicBezTo>
                <a:cubicBezTo>
                  <a:pt x="99370" y="1691554"/>
                  <a:pt x="83501" y="1726539"/>
                  <a:pt x="110067" y="1693333"/>
                </a:cubicBezTo>
                <a:cubicBezTo>
                  <a:pt x="116424" y="1685387"/>
                  <a:pt x="119805" y="1675128"/>
                  <a:pt x="127000" y="1667933"/>
                </a:cubicBezTo>
                <a:cubicBezTo>
                  <a:pt x="134195" y="1660738"/>
                  <a:pt x="144454" y="1657357"/>
                  <a:pt x="152400" y="1651000"/>
                </a:cubicBezTo>
                <a:cubicBezTo>
                  <a:pt x="158633" y="1646013"/>
                  <a:pt x="163689" y="1639711"/>
                  <a:pt x="169333" y="1634066"/>
                </a:cubicBezTo>
                <a:cubicBezTo>
                  <a:pt x="167751" y="1627736"/>
                  <a:pt x="157607" y="1583479"/>
                  <a:pt x="152400" y="1574800"/>
                </a:cubicBezTo>
                <a:cubicBezTo>
                  <a:pt x="148293" y="1567955"/>
                  <a:pt x="140454" y="1564099"/>
                  <a:pt x="135467" y="1557866"/>
                </a:cubicBezTo>
                <a:cubicBezTo>
                  <a:pt x="129110" y="1549920"/>
                  <a:pt x="124178" y="1540933"/>
                  <a:pt x="118533" y="1532466"/>
                </a:cubicBezTo>
                <a:lnTo>
                  <a:pt x="76200" y="1405466"/>
                </a:lnTo>
                <a:lnTo>
                  <a:pt x="59267" y="1354666"/>
                </a:lnTo>
                <a:cubicBezTo>
                  <a:pt x="48635" y="1312142"/>
                  <a:pt x="54480" y="1331839"/>
                  <a:pt x="42333" y="1295400"/>
                </a:cubicBezTo>
                <a:cubicBezTo>
                  <a:pt x="19635" y="1159209"/>
                  <a:pt x="19644" y="1204971"/>
                  <a:pt x="33867" y="1041400"/>
                </a:cubicBezTo>
                <a:cubicBezTo>
                  <a:pt x="37414" y="1000611"/>
                  <a:pt x="45331" y="995057"/>
                  <a:pt x="59267" y="956733"/>
                </a:cubicBezTo>
                <a:cubicBezTo>
                  <a:pt x="113942" y="806377"/>
                  <a:pt x="45939" y="992693"/>
                  <a:pt x="84667" y="863600"/>
                </a:cubicBezTo>
                <a:cubicBezTo>
                  <a:pt x="89034" y="849043"/>
                  <a:pt x="97233" y="835823"/>
                  <a:pt x="101600" y="821266"/>
                </a:cubicBezTo>
                <a:cubicBezTo>
                  <a:pt x="105735" y="807482"/>
                  <a:pt x="106281" y="792816"/>
                  <a:pt x="110067" y="778933"/>
                </a:cubicBezTo>
                <a:cubicBezTo>
                  <a:pt x="114763" y="761713"/>
                  <a:pt x="121356" y="745066"/>
                  <a:pt x="127000" y="728133"/>
                </a:cubicBezTo>
                <a:cubicBezTo>
                  <a:pt x="129822" y="719666"/>
                  <a:pt x="133303" y="711391"/>
                  <a:pt x="135467" y="702733"/>
                </a:cubicBezTo>
                <a:cubicBezTo>
                  <a:pt x="140200" y="683798"/>
                  <a:pt x="152619" y="630439"/>
                  <a:pt x="160867" y="618066"/>
                </a:cubicBezTo>
                <a:cubicBezTo>
                  <a:pt x="166511" y="609599"/>
                  <a:pt x="173886" y="602059"/>
                  <a:pt x="177800" y="592666"/>
                </a:cubicBezTo>
                <a:cubicBezTo>
                  <a:pt x="188098" y="567952"/>
                  <a:pt x="193257" y="541325"/>
                  <a:pt x="203200" y="516466"/>
                </a:cubicBezTo>
                <a:cubicBezTo>
                  <a:pt x="229509" y="450692"/>
                  <a:pt x="213334" y="487732"/>
                  <a:pt x="254000" y="406400"/>
                </a:cubicBezTo>
                <a:cubicBezTo>
                  <a:pt x="259644" y="395111"/>
                  <a:pt x="262008" y="381457"/>
                  <a:pt x="270933" y="372533"/>
                </a:cubicBezTo>
                <a:cubicBezTo>
                  <a:pt x="276578" y="366889"/>
                  <a:pt x="283227" y="362096"/>
                  <a:pt x="287867" y="355600"/>
                </a:cubicBezTo>
                <a:cubicBezTo>
                  <a:pt x="297432" y="342209"/>
                  <a:pt x="303393" y="326431"/>
                  <a:pt x="313267" y="313266"/>
                </a:cubicBezTo>
                <a:cubicBezTo>
                  <a:pt x="320451" y="303687"/>
                  <a:pt x="330875" y="296957"/>
                  <a:pt x="338667" y="287866"/>
                </a:cubicBezTo>
                <a:cubicBezTo>
                  <a:pt x="363836" y="258503"/>
                  <a:pt x="371350" y="235032"/>
                  <a:pt x="406400" y="211666"/>
                </a:cubicBezTo>
                <a:cubicBezTo>
                  <a:pt x="455211" y="179126"/>
                  <a:pt x="408127" y="207297"/>
                  <a:pt x="457200" y="186266"/>
                </a:cubicBezTo>
                <a:cubicBezTo>
                  <a:pt x="468801" y="181294"/>
                  <a:pt x="479249" y="173765"/>
                  <a:pt x="491067" y="169333"/>
                </a:cubicBezTo>
                <a:cubicBezTo>
                  <a:pt x="501962" y="165247"/>
                  <a:pt x="514038" y="164952"/>
                  <a:pt x="524933" y="160866"/>
                </a:cubicBezTo>
                <a:cubicBezTo>
                  <a:pt x="536751" y="156434"/>
                  <a:pt x="546982" y="148365"/>
                  <a:pt x="558800" y="143933"/>
                </a:cubicBezTo>
                <a:cubicBezTo>
                  <a:pt x="585843" y="133792"/>
                  <a:pt x="618657" y="135073"/>
                  <a:pt x="643467" y="118533"/>
                </a:cubicBezTo>
                <a:lnTo>
                  <a:pt x="668867" y="101600"/>
                </a:lnTo>
                <a:cubicBezTo>
                  <a:pt x="714022" y="104422"/>
                  <a:pt x="759314" y="105564"/>
                  <a:pt x="804333" y="110066"/>
                </a:cubicBezTo>
                <a:cubicBezTo>
                  <a:pt x="815912" y="111224"/>
                  <a:pt x="826666" y="116995"/>
                  <a:pt x="838200" y="118533"/>
                </a:cubicBezTo>
                <a:cubicBezTo>
                  <a:pt x="869099" y="122653"/>
                  <a:pt x="900289" y="124178"/>
                  <a:pt x="931333" y="127000"/>
                </a:cubicBezTo>
                <a:lnTo>
                  <a:pt x="948267" y="177800"/>
                </a:lnTo>
                <a:lnTo>
                  <a:pt x="956733" y="203200"/>
                </a:lnTo>
                <a:cubicBezTo>
                  <a:pt x="970844" y="200378"/>
                  <a:pt x="986572" y="201873"/>
                  <a:pt x="999067" y="194733"/>
                </a:cubicBezTo>
                <a:cubicBezTo>
                  <a:pt x="1007902" y="189684"/>
                  <a:pt x="1007720" y="175247"/>
                  <a:pt x="1016000" y="169333"/>
                </a:cubicBezTo>
                <a:cubicBezTo>
                  <a:pt x="1028367" y="160499"/>
                  <a:pt x="1044222" y="158044"/>
                  <a:pt x="1058333" y="152400"/>
                </a:cubicBezTo>
                <a:cubicBezTo>
                  <a:pt x="1107599" y="103134"/>
                  <a:pt x="1036583" y="171936"/>
                  <a:pt x="1100667" y="118533"/>
                </a:cubicBezTo>
                <a:cubicBezTo>
                  <a:pt x="1109865" y="110868"/>
                  <a:pt x="1116104" y="99775"/>
                  <a:pt x="1126067" y="93133"/>
                </a:cubicBezTo>
                <a:cubicBezTo>
                  <a:pt x="1133493" y="88182"/>
                  <a:pt x="1143264" y="88182"/>
                  <a:pt x="1151467" y="84666"/>
                </a:cubicBezTo>
                <a:cubicBezTo>
                  <a:pt x="1163068" y="79694"/>
                  <a:pt x="1173515" y="72165"/>
                  <a:pt x="1185333" y="67733"/>
                </a:cubicBezTo>
                <a:cubicBezTo>
                  <a:pt x="1196229" y="63647"/>
                  <a:pt x="1208304" y="63352"/>
                  <a:pt x="1219200" y="59266"/>
                </a:cubicBezTo>
                <a:cubicBezTo>
                  <a:pt x="1231018" y="54834"/>
                  <a:pt x="1241466" y="47305"/>
                  <a:pt x="1253067" y="42333"/>
                </a:cubicBezTo>
                <a:cubicBezTo>
                  <a:pt x="1275228" y="32836"/>
                  <a:pt x="1335828" y="19526"/>
                  <a:pt x="1346200" y="16933"/>
                </a:cubicBezTo>
                <a:cubicBezTo>
                  <a:pt x="1394035" y="4974"/>
                  <a:pt x="1368648" y="10750"/>
                  <a:pt x="1422400" y="0"/>
                </a:cubicBezTo>
                <a:cubicBezTo>
                  <a:pt x="1492956" y="2822"/>
                  <a:pt x="1563634" y="3435"/>
                  <a:pt x="1634067" y="8466"/>
                </a:cubicBezTo>
                <a:cubicBezTo>
                  <a:pt x="1642969" y="9102"/>
                  <a:pt x="1650755" y="14997"/>
                  <a:pt x="1659467" y="16933"/>
                </a:cubicBezTo>
                <a:cubicBezTo>
                  <a:pt x="1676225" y="20657"/>
                  <a:pt x="1693334" y="22578"/>
                  <a:pt x="1710267" y="25400"/>
                </a:cubicBezTo>
                <a:cubicBezTo>
                  <a:pt x="1724378" y="31044"/>
                  <a:pt x="1738370" y="36997"/>
                  <a:pt x="1752600" y="42333"/>
                </a:cubicBezTo>
                <a:cubicBezTo>
                  <a:pt x="1760956" y="45467"/>
                  <a:pt x="1769797" y="47284"/>
                  <a:pt x="1778000" y="50800"/>
                </a:cubicBezTo>
                <a:cubicBezTo>
                  <a:pt x="1789601" y="55772"/>
                  <a:pt x="1800049" y="63301"/>
                  <a:pt x="1811867" y="67733"/>
                </a:cubicBezTo>
                <a:cubicBezTo>
                  <a:pt x="1822762" y="71819"/>
                  <a:pt x="1834545" y="73003"/>
                  <a:pt x="1845733" y="76200"/>
                </a:cubicBezTo>
                <a:cubicBezTo>
                  <a:pt x="1854314" y="78652"/>
                  <a:pt x="1862666" y="81844"/>
                  <a:pt x="1871133" y="84666"/>
                </a:cubicBezTo>
                <a:cubicBezTo>
                  <a:pt x="1879600" y="90311"/>
                  <a:pt x="1887698" y="96551"/>
                  <a:pt x="1896533" y="101600"/>
                </a:cubicBezTo>
                <a:cubicBezTo>
                  <a:pt x="1971741" y="144576"/>
                  <a:pt x="1893906" y="94204"/>
                  <a:pt x="1955800" y="135466"/>
                </a:cubicBezTo>
                <a:cubicBezTo>
                  <a:pt x="1967089" y="152399"/>
                  <a:pt x="1983232" y="166959"/>
                  <a:pt x="1989667" y="186266"/>
                </a:cubicBezTo>
                <a:cubicBezTo>
                  <a:pt x="1992489" y="194733"/>
                  <a:pt x="1993541" y="204013"/>
                  <a:pt x="1998133" y="211666"/>
                </a:cubicBezTo>
                <a:cubicBezTo>
                  <a:pt x="2002240" y="218511"/>
                  <a:pt x="2010639" y="221958"/>
                  <a:pt x="2015067" y="228600"/>
                </a:cubicBezTo>
                <a:cubicBezTo>
                  <a:pt x="2037528" y="262291"/>
                  <a:pt x="2026922" y="256261"/>
                  <a:pt x="2040467" y="287866"/>
                </a:cubicBezTo>
                <a:cubicBezTo>
                  <a:pt x="2045439" y="299467"/>
                  <a:pt x="2052428" y="310132"/>
                  <a:pt x="2057400" y="321733"/>
                </a:cubicBezTo>
                <a:cubicBezTo>
                  <a:pt x="2065673" y="341037"/>
                  <a:pt x="2071767" y="370224"/>
                  <a:pt x="2074333" y="389466"/>
                </a:cubicBezTo>
                <a:cubicBezTo>
                  <a:pt x="2096463" y="555446"/>
                  <a:pt x="2069811" y="424434"/>
                  <a:pt x="2091267" y="499533"/>
                </a:cubicBezTo>
                <a:cubicBezTo>
                  <a:pt x="2094464" y="510722"/>
                  <a:pt x="2090898" y="525827"/>
                  <a:pt x="2099733" y="533400"/>
                </a:cubicBezTo>
                <a:cubicBezTo>
                  <a:pt x="2113285" y="545016"/>
                  <a:pt x="2133217" y="546004"/>
                  <a:pt x="2150533" y="550333"/>
                </a:cubicBezTo>
                <a:cubicBezTo>
                  <a:pt x="2206474" y="564319"/>
                  <a:pt x="2172853" y="557357"/>
                  <a:pt x="2252133" y="567266"/>
                </a:cubicBezTo>
                <a:cubicBezTo>
                  <a:pt x="2263422" y="570088"/>
                  <a:pt x="2275104" y="571647"/>
                  <a:pt x="2286000" y="575733"/>
                </a:cubicBezTo>
                <a:cubicBezTo>
                  <a:pt x="2345386" y="598003"/>
                  <a:pt x="2296129" y="585031"/>
                  <a:pt x="2345267" y="609600"/>
                </a:cubicBezTo>
                <a:cubicBezTo>
                  <a:pt x="2353249" y="613591"/>
                  <a:pt x="2362200" y="615244"/>
                  <a:pt x="2370667" y="618066"/>
                </a:cubicBezTo>
                <a:cubicBezTo>
                  <a:pt x="2376311" y="623711"/>
                  <a:pt x="2381367" y="630013"/>
                  <a:pt x="2387600" y="635000"/>
                </a:cubicBezTo>
                <a:cubicBezTo>
                  <a:pt x="2395546" y="641357"/>
                  <a:pt x="2404720" y="646019"/>
                  <a:pt x="2413000" y="651933"/>
                </a:cubicBezTo>
                <a:cubicBezTo>
                  <a:pt x="2436083" y="668421"/>
                  <a:pt x="2454167" y="681013"/>
                  <a:pt x="2472267" y="702733"/>
                </a:cubicBezTo>
                <a:cubicBezTo>
                  <a:pt x="2491020" y="725237"/>
                  <a:pt x="2491076" y="735650"/>
                  <a:pt x="2506133" y="762000"/>
                </a:cubicBezTo>
                <a:cubicBezTo>
                  <a:pt x="2511182" y="770835"/>
                  <a:pt x="2517422" y="778933"/>
                  <a:pt x="2523067" y="787400"/>
                </a:cubicBezTo>
                <a:cubicBezTo>
                  <a:pt x="2525889" y="795867"/>
                  <a:pt x="2529081" y="804219"/>
                  <a:pt x="2531533" y="812800"/>
                </a:cubicBezTo>
                <a:cubicBezTo>
                  <a:pt x="2534730" y="823988"/>
                  <a:pt x="2536320" y="835627"/>
                  <a:pt x="2540000" y="846666"/>
                </a:cubicBezTo>
                <a:cubicBezTo>
                  <a:pt x="2547765" y="869960"/>
                  <a:pt x="2559457" y="890628"/>
                  <a:pt x="2565400" y="914400"/>
                </a:cubicBezTo>
                <a:cubicBezTo>
                  <a:pt x="2568890" y="928361"/>
                  <a:pt x="2570745" y="942685"/>
                  <a:pt x="2573867" y="956733"/>
                </a:cubicBezTo>
                <a:cubicBezTo>
                  <a:pt x="2576391" y="968092"/>
                  <a:pt x="2579136" y="979411"/>
                  <a:pt x="2582333" y="990600"/>
                </a:cubicBezTo>
                <a:cubicBezTo>
                  <a:pt x="2584785" y="999181"/>
                  <a:pt x="2588864" y="1007288"/>
                  <a:pt x="2590800" y="1016000"/>
                </a:cubicBezTo>
                <a:cubicBezTo>
                  <a:pt x="2594524" y="1032758"/>
                  <a:pt x="2596445" y="1049867"/>
                  <a:pt x="2599267" y="1066800"/>
                </a:cubicBezTo>
                <a:cubicBezTo>
                  <a:pt x="2608810" y="1190870"/>
                  <a:pt x="2612241" y="1151255"/>
                  <a:pt x="2599267" y="1261533"/>
                </a:cubicBezTo>
                <a:cubicBezTo>
                  <a:pt x="2591484" y="1327688"/>
                  <a:pt x="2600787" y="1305819"/>
                  <a:pt x="2573867" y="1346200"/>
                </a:cubicBezTo>
                <a:cubicBezTo>
                  <a:pt x="2572916" y="1351907"/>
                  <a:pt x="2560483" y="1429865"/>
                  <a:pt x="2556933" y="1439333"/>
                </a:cubicBezTo>
                <a:cubicBezTo>
                  <a:pt x="2553360" y="1448861"/>
                  <a:pt x="2545644" y="1456266"/>
                  <a:pt x="2540000" y="1464733"/>
                </a:cubicBezTo>
                <a:cubicBezTo>
                  <a:pt x="2518266" y="1551665"/>
                  <a:pt x="2547806" y="1443917"/>
                  <a:pt x="2514600" y="1532466"/>
                </a:cubicBezTo>
                <a:cubicBezTo>
                  <a:pt x="2510514" y="1543362"/>
                  <a:pt x="2510219" y="1555437"/>
                  <a:pt x="2506133" y="1566333"/>
                </a:cubicBezTo>
                <a:cubicBezTo>
                  <a:pt x="2501701" y="1578151"/>
                  <a:pt x="2494172" y="1588599"/>
                  <a:pt x="2489200" y="1600200"/>
                </a:cubicBezTo>
                <a:cubicBezTo>
                  <a:pt x="2485684" y="1608403"/>
                  <a:pt x="2484724" y="1617618"/>
                  <a:pt x="2480733" y="1625600"/>
                </a:cubicBezTo>
                <a:cubicBezTo>
                  <a:pt x="2476182" y="1634701"/>
                  <a:pt x="2468673" y="1642067"/>
                  <a:pt x="2463800" y="1651000"/>
                </a:cubicBezTo>
                <a:cubicBezTo>
                  <a:pt x="2451712" y="1673160"/>
                  <a:pt x="2441222" y="1696155"/>
                  <a:pt x="2429933" y="1718733"/>
                </a:cubicBezTo>
                <a:cubicBezTo>
                  <a:pt x="2424289" y="1730022"/>
                  <a:pt x="2420573" y="1742503"/>
                  <a:pt x="2413000" y="1752600"/>
                </a:cubicBezTo>
                <a:cubicBezTo>
                  <a:pt x="2404533" y="1763889"/>
                  <a:pt x="2395802" y="1774983"/>
                  <a:pt x="2387600" y="1786466"/>
                </a:cubicBezTo>
                <a:cubicBezTo>
                  <a:pt x="2381686" y="1794746"/>
                  <a:pt x="2377024" y="1803920"/>
                  <a:pt x="2370667" y="1811866"/>
                </a:cubicBezTo>
                <a:cubicBezTo>
                  <a:pt x="2365680" y="1818100"/>
                  <a:pt x="2358720" y="1822566"/>
                  <a:pt x="2353733" y="1828800"/>
                </a:cubicBezTo>
                <a:cubicBezTo>
                  <a:pt x="2321479" y="1869118"/>
                  <a:pt x="2354943" y="1842105"/>
                  <a:pt x="2311400" y="1871133"/>
                </a:cubicBezTo>
                <a:cubicBezTo>
                  <a:pt x="2308578" y="1879600"/>
                  <a:pt x="2299417" y="1888330"/>
                  <a:pt x="2302933" y="1896533"/>
                </a:cubicBezTo>
                <a:cubicBezTo>
                  <a:pt x="2322689" y="1942630"/>
                  <a:pt x="2342444" y="1916289"/>
                  <a:pt x="2362200" y="1955800"/>
                </a:cubicBezTo>
                <a:cubicBezTo>
                  <a:pt x="2367844" y="1967089"/>
                  <a:pt x="2374161" y="1978065"/>
                  <a:pt x="2379133" y="1989666"/>
                </a:cubicBezTo>
                <a:cubicBezTo>
                  <a:pt x="2382649" y="1997869"/>
                  <a:pt x="2383609" y="2007084"/>
                  <a:pt x="2387600" y="2015066"/>
                </a:cubicBezTo>
                <a:cubicBezTo>
                  <a:pt x="2398281" y="2036428"/>
                  <a:pt x="2405716" y="2041649"/>
                  <a:pt x="2421467" y="2057400"/>
                </a:cubicBezTo>
                <a:cubicBezTo>
                  <a:pt x="2460006" y="2173018"/>
                  <a:pt x="2417962" y="2054869"/>
                  <a:pt x="2455333" y="2142066"/>
                </a:cubicBezTo>
                <a:cubicBezTo>
                  <a:pt x="2458849" y="2150269"/>
                  <a:pt x="2458613" y="2160204"/>
                  <a:pt x="2463800" y="2167466"/>
                </a:cubicBezTo>
                <a:cubicBezTo>
                  <a:pt x="2473080" y="2180457"/>
                  <a:pt x="2497667" y="2201333"/>
                  <a:pt x="2497667" y="2201333"/>
                </a:cubicBezTo>
                <a:cubicBezTo>
                  <a:pt x="2518591" y="2264107"/>
                  <a:pt x="2506618" y="2236168"/>
                  <a:pt x="2531533" y="2286000"/>
                </a:cubicBezTo>
                <a:cubicBezTo>
                  <a:pt x="2534355" y="2300111"/>
                  <a:pt x="2535449" y="2314681"/>
                  <a:pt x="2540000" y="2328333"/>
                </a:cubicBezTo>
                <a:cubicBezTo>
                  <a:pt x="2543991" y="2340307"/>
                  <a:pt x="2551961" y="2350599"/>
                  <a:pt x="2556933" y="2362200"/>
                </a:cubicBezTo>
                <a:cubicBezTo>
                  <a:pt x="2563279" y="2377008"/>
                  <a:pt x="2570798" y="2407144"/>
                  <a:pt x="2573867" y="2421466"/>
                </a:cubicBezTo>
                <a:cubicBezTo>
                  <a:pt x="2579898" y="2449608"/>
                  <a:pt x="2590800" y="2506133"/>
                  <a:pt x="2590800" y="2506133"/>
                </a:cubicBezTo>
                <a:cubicBezTo>
                  <a:pt x="2587978" y="2568222"/>
                  <a:pt x="2587100" y="2630430"/>
                  <a:pt x="2582333" y="2692400"/>
                </a:cubicBezTo>
                <a:cubicBezTo>
                  <a:pt x="2580839" y="2711818"/>
                  <a:pt x="2560211" y="2763953"/>
                  <a:pt x="2556933" y="2777066"/>
                </a:cubicBezTo>
                <a:cubicBezTo>
                  <a:pt x="2536645" y="2858225"/>
                  <a:pt x="2563415" y="2757619"/>
                  <a:pt x="2531533" y="2853266"/>
                </a:cubicBezTo>
                <a:cubicBezTo>
                  <a:pt x="2527853" y="2864305"/>
                  <a:pt x="2527153" y="2876238"/>
                  <a:pt x="2523067" y="2887133"/>
                </a:cubicBezTo>
                <a:cubicBezTo>
                  <a:pt x="2511911" y="2916882"/>
                  <a:pt x="2489142" y="2946488"/>
                  <a:pt x="2472267" y="2971800"/>
                </a:cubicBezTo>
                <a:cubicBezTo>
                  <a:pt x="2431007" y="3033690"/>
                  <a:pt x="2481372" y="2955864"/>
                  <a:pt x="2438400" y="3031066"/>
                </a:cubicBezTo>
                <a:cubicBezTo>
                  <a:pt x="2433352" y="3039901"/>
                  <a:pt x="2426516" y="3047631"/>
                  <a:pt x="2421467" y="3056466"/>
                </a:cubicBezTo>
                <a:cubicBezTo>
                  <a:pt x="2401605" y="3091224"/>
                  <a:pt x="2392280" y="3127985"/>
                  <a:pt x="2362200" y="3158066"/>
                </a:cubicBezTo>
                <a:cubicBezTo>
                  <a:pt x="2348089" y="3172177"/>
                  <a:pt x="2338799" y="3194090"/>
                  <a:pt x="2319867" y="3200400"/>
                </a:cubicBezTo>
                <a:lnTo>
                  <a:pt x="2294467" y="3208866"/>
                </a:lnTo>
                <a:cubicBezTo>
                  <a:pt x="2286000" y="3214511"/>
                  <a:pt x="2278169" y="3221249"/>
                  <a:pt x="2269067" y="3225800"/>
                </a:cubicBezTo>
                <a:cubicBezTo>
                  <a:pt x="2252767" y="3233950"/>
                  <a:pt x="2226066" y="3237311"/>
                  <a:pt x="2209800" y="3242733"/>
                </a:cubicBezTo>
                <a:cubicBezTo>
                  <a:pt x="2195382" y="3247539"/>
                  <a:pt x="2181885" y="3254860"/>
                  <a:pt x="2167467" y="3259666"/>
                </a:cubicBezTo>
                <a:cubicBezTo>
                  <a:pt x="2156428" y="3263346"/>
                  <a:pt x="2144639" y="3264453"/>
                  <a:pt x="2133600" y="3268133"/>
                </a:cubicBezTo>
                <a:cubicBezTo>
                  <a:pt x="2119182" y="3272939"/>
                  <a:pt x="2106139" y="3281935"/>
                  <a:pt x="2091267" y="3285066"/>
                </a:cubicBezTo>
                <a:cubicBezTo>
                  <a:pt x="2052211" y="3293288"/>
                  <a:pt x="1972733" y="3302000"/>
                  <a:pt x="1972733" y="3302000"/>
                </a:cubicBezTo>
                <a:cubicBezTo>
                  <a:pt x="1992112" y="3398891"/>
                  <a:pt x="1990090" y="3371280"/>
                  <a:pt x="1972733" y="3539066"/>
                </a:cubicBezTo>
                <a:cubicBezTo>
                  <a:pt x="1970896" y="3556821"/>
                  <a:pt x="1961444" y="3572933"/>
                  <a:pt x="1955800" y="3589866"/>
                </a:cubicBezTo>
                <a:cubicBezTo>
                  <a:pt x="1940899" y="3634570"/>
                  <a:pt x="1952280" y="3607846"/>
                  <a:pt x="1913467" y="3666066"/>
                </a:cubicBezTo>
                <a:cubicBezTo>
                  <a:pt x="1907822" y="3674533"/>
                  <a:pt x="1903728" y="3684271"/>
                  <a:pt x="1896533" y="3691466"/>
                </a:cubicBezTo>
                <a:lnTo>
                  <a:pt x="1854200" y="3733800"/>
                </a:lnTo>
                <a:lnTo>
                  <a:pt x="1828800" y="3759200"/>
                </a:lnTo>
                <a:cubicBezTo>
                  <a:pt x="1810074" y="3777926"/>
                  <a:pt x="1801576" y="3789745"/>
                  <a:pt x="1778000" y="3801533"/>
                </a:cubicBezTo>
                <a:cubicBezTo>
                  <a:pt x="1757444" y="3811811"/>
                  <a:pt x="1731529" y="3812667"/>
                  <a:pt x="1710267" y="3818466"/>
                </a:cubicBezTo>
                <a:cubicBezTo>
                  <a:pt x="1693047" y="3823162"/>
                  <a:pt x="1676400" y="3829756"/>
                  <a:pt x="1659467" y="3835400"/>
                </a:cubicBezTo>
                <a:cubicBezTo>
                  <a:pt x="1651000" y="3838222"/>
                  <a:pt x="1642049" y="3839875"/>
                  <a:pt x="1634067" y="3843866"/>
                </a:cubicBezTo>
                <a:cubicBezTo>
                  <a:pt x="1622778" y="3849511"/>
                  <a:pt x="1612174" y="3856809"/>
                  <a:pt x="1600200" y="3860800"/>
                </a:cubicBezTo>
                <a:cubicBezTo>
                  <a:pt x="1578122" y="3868159"/>
                  <a:pt x="1554545" y="3870374"/>
                  <a:pt x="1532467" y="3877733"/>
                </a:cubicBezTo>
                <a:cubicBezTo>
                  <a:pt x="1515534" y="3883377"/>
                  <a:pt x="1498240" y="3888037"/>
                  <a:pt x="1481667" y="3894666"/>
                </a:cubicBezTo>
                <a:cubicBezTo>
                  <a:pt x="1443052" y="3910112"/>
                  <a:pt x="1403407" y="3926932"/>
                  <a:pt x="1363133" y="3937000"/>
                </a:cubicBezTo>
                <a:cubicBezTo>
                  <a:pt x="1351844" y="3939822"/>
                  <a:pt x="1340455" y="3942269"/>
                  <a:pt x="1329267" y="3945466"/>
                </a:cubicBezTo>
                <a:cubicBezTo>
                  <a:pt x="1320686" y="3947918"/>
                  <a:pt x="1312579" y="3951997"/>
                  <a:pt x="1303867" y="3953933"/>
                </a:cubicBezTo>
                <a:cubicBezTo>
                  <a:pt x="1287109" y="3957657"/>
                  <a:pt x="1270000" y="3959578"/>
                  <a:pt x="1253067" y="3962400"/>
                </a:cubicBezTo>
                <a:lnTo>
                  <a:pt x="1100667" y="3953933"/>
                </a:lnTo>
                <a:cubicBezTo>
                  <a:pt x="1029182" y="3949600"/>
                  <a:pt x="991570" y="3952059"/>
                  <a:pt x="931333" y="3937000"/>
                </a:cubicBezTo>
                <a:cubicBezTo>
                  <a:pt x="899568" y="3929059"/>
                  <a:pt x="905984" y="3926136"/>
                  <a:pt x="872067" y="3911600"/>
                </a:cubicBezTo>
                <a:cubicBezTo>
                  <a:pt x="863864" y="3908084"/>
                  <a:pt x="855134" y="3905955"/>
                  <a:pt x="846667" y="3903133"/>
                </a:cubicBezTo>
                <a:lnTo>
                  <a:pt x="812800" y="3869266"/>
                </a:lnTo>
                <a:cubicBezTo>
                  <a:pt x="804333" y="3860799"/>
                  <a:pt x="794042" y="3853829"/>
                  <a:pt x="787400" y="3843866"/>
                </a:cubicBezTo>
                <a:cubicBezTo>
                  <a:pt x="766039" y="3811824"/>
                  <a:pt x="777662" y="3825661"/>
                  <a:pt x="753533" y="3801533"/>
                </a:cubicBezTo>
                <a:lnTo>
                  <a:pt x="728133" y="3725333"/>
                </a:lnTo>
                <a:lnTo>
                  <a:pt x="719667" y="3699933"/>
                </a:lnTo>
                <a:cubicBezTo>
                  <a:pt x="730348" y="3614483"/>
                  <a:pt x="720937" y="3653790"/>
                  <a:pt x="745067" y="3581400"/>
                </a:cubicBezTo>
                <a:lnTo>
                  <a:pt x="753533" y="3556000"/>
                </a:lnTo>
              </a:path>
            </a:pathLst>
          </a:cu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5363796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 xmlns:a14="http://schemas.microsoft.com/office/drawing/2010/main" val="0"/>
              </a:ext>
            </a:extLst>
          </a:blip>
          <a:srcRect l="5067" t="3804" b="2729"/>
          <a:stretch/>
        </p:blipFill>
        <p:spPr>
          <a:xfrm>
            <a:off x="41365" y="685800"/>
            <a:ext cx="9067536" cy="5697474"/>
          </a:xfrm>
        </p:spPr>
      </p:pic>
      <p:sp>
        <p:nvSpPr>
          <p:cNvPr id="3" name="Title 2"/>
          <p:cNvSpPr>
            <a:spLocks noGrp="1"/>
          </p:cNvSpPr>
          <p:nvPr>
            <p:ph type="title"/>
          </p:nvPr>
        </p:nvSpPr>
        <p:spPr>
          <a:xfrm>
            <a:off x="533400" y="152400"/>
            <a:ext cx="8229600" cy="487362"/>
          </a:xfrm>
        </p:spPr>
        <p:txBody>
          <a:bodyPr>
            <a:normAutofit/>
          </a:bodyPr>
          <a:lstStyle/>
          <a:p>
            <a:pPr algn="ctr"/>
            <a:r>
              <a:rPr lang="en-US" sz="1800" dirty="0" smtClean="0">
                <a:latin typeface="Arial Black" panose="020B0A04020102020204" pitchFamily="34" charset="0"/>
              </a:rPr>
              <a:t>SHAFTS 62, 64 AND 76</a:t>
            </a:r>
            <a:endParaRPr lang="en-US" sz="1800" dirty="0">
              <a:latin typeface="Arial Black" panose="020B0A04020102020204" pitchFamily="34" charset="0"/>
            </a:endParaRPr>
          </a:p>
        </p:txBody>
      </p:sp>
      <p:sp>
        <p:nvSpPr>
          <p:cNvPr id="2" name="Oval 1"/>
          <p:cNvSpPr/>
          <p:nvPr/>
        </p:nvSpPr>
        <p:spPr>
          <a:xfrm>
            <a:off x="5946775" y="1862667"/>
            <a:ext cx="152400" cy="127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8162925" y="1857375"/>
            <a:ext cx="152400" cy="127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575300" y="1860550"/>
            <a:ext cx="152400" cy="127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8092466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600200"/>
            <a:ext cx="8229600" cy="4267200"/>
          </a:xfrm>
        </p:spPr>
        <p:txBody>
          <a:bodyPr>
            <a:normAutofit/>
          </a:bodyPr>
          <a:lstStyle/>
          <a:p>
            <a:pPr>
              <a:buNone/>
            </a:pPr>
            <a:endParaRPr lang="en-US" sz="1200" dirty="0" smtClean="0">
              <a:latin typeface="Arial Black" panose="020B0A04020102020204" pitchFamily="34" charset="0"/>
            </a:endParaRPr>
          </a:p>
          <a:p>
            <a:pPr marL="0" indent="0" algn="just">
              <a:buNone/>
            </a:pPr>
            <a:r>
              <a:rPr lang="en-US" sz="1400" dirty="0" smtClean="0">
                <a:solidFill>
                  <a:schemeClr val="accent5"/>
                </a:solidFill>
                <a:latin typeface="Arial Black" panose="020B0A04020102020204" pitchFamily="34" charset="0"/>
              </a:rPr>
              <a:t>DESIGN LATERAL EARTH PRESSURES IN HIGHLY PLASTIC, EXPANSIVE, WEATHERED YAZZO CLAY CONSIDERING SWELLING POTENITAL OF THESE SOILS.  </a:t>
            </a:r>
          </a:p>
          <a:p>
            <a:pPr marL="0" indent="0" algn="just">
              <a:buNone/>
            </a:pPr>
            <a:endParaRPr lang="en-US" sz="1400" dirty="0">
              <a:solidFill>
                <a:schemeClr val="accent5"/>
              </a:solidFill>
              <a:latin typeface="Arial Black" panose="020B0A04020102020204" pitchFamily="34" charset="0"/>
            </a:endParaRPr>
          </a:p>
          <a:p>
            <a:pPr marL="0" indent="0" algn="just">
              <a:buNone/>
            </a:pPr>
            <a:r>
              <a:rPr lang="en-US" sz="1400" dirty="0" smtClean="0">
                <a:solidFill>
                  <a:schemeClr val="accent5"/>
                </a:solidFill>
                <a:latin typeface="Arial Black" panose="020B0A04020102020204" pitchFamily="34" charset="0"/>
              </a:rPr>
              <a:t>DR. LYTTON’S EXPANSIVE LATERAL EARTH PRESSURE THEORY USED TO ESTIMATE LATERAL EARTH PRESSURES IN THE SOIL IN THE UPPER FIVE FEET.</a:t>
            </a:r>
          </a:p>
          <a:p>
            <a:pPr>
              <a:buNone/>
            </a:pPr>
            <a:endParaRPr lang="en-US" sz="1200" dirty="0" smtClean="0">
              <a:solidFill>
                <a:schemeClr val="accent5"/>
              </a:solidFill>
              <a:latin typeface="Arial Black" panose="020B0A04020102020204" pitchFamily="34" charset="0"/>
            </a:endParaRPr>
          </a:p>
          <a:p>
            <a:pPr algn="just"/>
            <a:r>
              <a:rPr lang="en-US" sz="1400" dirty="0" smtClean="0">
                <a:solidFill>
                  <a:schemeClr val="accent5"/>
                </a:solidFill>
                <a:latin typeface="Arial Black" panose="020B0A04020102020204" pitchFamily="34" charset="0"/>
              </a:rPr>
              <a:t>ZONE 1 (0 FEET TO 5 FEET) – MAXIMUM LATERAL EARTH PRESSURE ESTIMATED TO BE EQUAL TO THE PASSIVE EARTH PRESSURE ASSUMING UNDRAINED SHEAR STRENGTH OF 2,000 PSF.</a:t>
            </a:r>
          </a:p>
          <a:p>
            <a:endParaRPr lang="en-US" sz="1200" dirty="0" smtClean="0">
              <a:solidFill>
                <a:schemeClr val="accent5"/>
              </a:solidFill>
              <a:latin typeface="Arial Black" panose="020B0A04020102020204" pitchFamily="34" charset="0"/>
            </a:endParaRPr>
          </a:p>
          <a:p>
            <a:r>
              <a:rPr lang="en-US" sz="1400" dirty="0" smtClean="0">
                <a:solidFill>
                  <a:schemeClr val="accent5"/>
                </a:solidFill>
                <a:latin typeface="Arial Black" panose="020B0A04020102020204" pitchFamily="34" charset="0"/>
              </a:rPr>
              <a:t>ZONE 2 (BETWEEN 5 FEET AND 12 FEET) – LATERAL EARTH PRESSURE TO VARY LINEARLY BETWEEN THE BOTTOM OF ZONE 1 AND THE TOP OF ZONE 3.</a:t>
            </a:r>
          </a:p>
          <a:p>
            <a:endParaRPr lang="en-US" sz="1400" dirty="0">
              <a:solidFill>
                <a:schemeClr val="accent5"/>
              </a:solidFill>
              <a:latin typeface="Arial Black" panose="020B0A04020102020204" pitchFamily="34" charset="0"/>
            </a:endParaRPr>
          </a:p>
          <a:p>
            <a:r>
              <a:rPr lang="en-US" sz="1400" dirty="0">
                <a:solidFill>
                  <a:schemeClr val="accent5"/>
                </a:solidFill>
                <a:latin typeface="Arial Black" panose="020B0A04020102020204" pitchFamily="34" charset="0"/>
              </a:rPr>
              <a:t>ZONE 3 (SOIL DEPTH GREATER THAN 12 FEET) – MAXIMUM LATERAL EARTH PRESSURE ESTIMATED TO EQUAL THE AT-REST EARTH PRESSURES.</a:t>
            </a:r>
          </a:p>
          <a:p>
            <a:endParaRPr lang="en-US" sz="1400" dirty="0" smtClean="0">
              <a:solidFill>
                <a:schemeClr val="accent5"/>
              </a:solidFill>
              <a:latin typeface="Arial Black" panose="020B0A04020102020204" pitchFamily="34" charset="0"/>
            </a:endParaRPr>
          </a:p>
          <a:p>
            <a:endParaRPr lang="en-US" sz="1200" dirty="0" smtClean="0">
              <a:latin typeface="Arial Black" panose="020B0A04020102020204" pitchFamily="34" charset="0"/>
            </a:endParaRPr>
          </a:p>
          <a:p>
            <a:endParaRPr lang="en-US" sz="1200" dirty="0">
              <a:latin typeface="Arial Black" panose="020B0A04020102020204" pitchFamily="34" charset="0"/>
            </a:endParaRPr>
          </a:p>
        </p:txBody>
      </p:sp>
      <p:sp>
        <p:nvSpPr>
          <p:cNvPr id="5" name="Title 4"/>
          <p:cNvSpPr>
            <a:spLocks noGrp="1"/>
          </p:cNvSpPr>
          <p:nvPr>
            <p:ph type="title"/>
          </p:nvPr>
        </p:nvSpPr>
        <p:spPr/>
        <p:txBody>
          <a:bodyPr>
            <a:normAutofit/>
          </a:bodyPr>
          <a:lstStyle/>
          <a:p>
            <a:pPr algn="ctr"/>
            <a:r>
              <a:rPr lang="en-US" sz="2400" dirty="0" smtClean="0">
                <a:solidFill>
                  <a:schemeClr val="accent5"/>
                </a:solidFill>
                <a:latin typeface="Arial Black" panose="020B0A04020102020204" pitchFamily="34" charset="0"/>
              </a:rPr>
              <a:t>DESIGN LATERAL EARTH PRESSURES</a:t>
            </a:r>
            <a:endParaRPr lang="en-US" sz="2400" dirty="0">
              <a:solidFill>
                <a:schemeClr val="accent5"/>
              </a:solidFill>
              <a:latin typeface="Arial Black" panose="020B0A04020102020204" pitchFamily="34" charset="0"/>
            </a:endParaRPr>
          </a:p>
        </p:txBody>
      </p:sp>
    </p:spTree>
    <p:extLst>
      <p:ext uri="{BB962C8B-B14F-4D97-AF65-F5344CB8AC3E}">
        <p14:creationId xmlns="" xmlns:p14="http://schemas.microsoft.com/office/powerpoint/2010/main" val="32924173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 xmlns:a14="http://schemas.microsoft.com/office/drawing/2010/main" val="0"/>
              </a:ext>
            </a:extLst>
          </a:blip>
          <a:srcRect l="2997" t="12615" r="4207" b="9178"/>
          <a:stretch/>
        </p:blipFill>
        <p:spPr>
          <a:xfrm>
            <a:off x="158246" y="350050"/>
            <a:ext cx="8881894" cy="5784228"/>
          </a:xfrm>
          <a:prstGeom prst="rect">
            <a:avLst/>
          </a:prstGeom>
        </p:spPr>
      </p:pic>
      <p:sp>
        <p:nvSpPr>
          <p:cNvPr id="4" name="Oval 3"/>
          <p:cNvSpPr/>
          <p:nvPr/>
        </p:nvSpPr>
        <p:spPr>
          <a:xfrm>
            <a:off x="5486400" y="914400"/>
            <a:ext cx="3276600" cy="1066800"/>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884332" y="1363132"/>
            <a:ext cx="2396067" cy="254000"/>
          </a:xfrm>
          <a:custGeom>
            <a:avLst/>
            <a:gdLst>
              <a:gd name="connsiteX0" fmla="*/ 0 w 2523067"/>
              <a:gd name="connsiteY0" fmla="*/ 0 h 338667"/>
              <a:gd name="connsiteX1" fmla="*/ 2218267 w 2523067"/>
              <a:gd name="connsiteY1" fmla="*/ 50800 h 338667"/>
              <a:gd name="connsiteX2" fmla="*/ 2523067 w 2523067"/>
              <a:gd name="connsiteY2" fmla="*/ 338667 h 338667"/>
              <a:gd name="connsiteX3" fmla="*/ 33867 w 2523067"/>
              <a:gd name="connsiteY3" fmla="*/ 321733 h 338667"/>
              <a:gd name="connsiteX4" fmla="*/ 0 w 2523067"/>
              <a:gd name="connsiteY4" fmla="*/ 0 h 33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3067" h="338667">
                <a:moveTo>
                  <a:pt x="0" y="0"/>
                </a:moveTo>
                <a:lnTo>
                  <a:pt x="2218267" y="50800"/>
                </a:lnTo>
                <a:lnTo>
                  <a:pt x="2523067" y="338667"/>
                </a:lnTo>
                <a:lnTo>
                  <a:pt x="33867" y="321733"/>
                </a:lnTo>
                <a:lnTo>
                  <a:pt x="0" y="0"/>
                </a:lnTo>
                <a:close/>
              </a:path>
            </a:pathLst>
          </a:custGeom>
          <a:solidFill>
            <a:schemeClr val="accent1">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267200" y="6134278"/>
            <a:ext cx="4620541" cy="553998"/>
          </a:xfrm>
          <a:prstGeom prst="rect">
            <a:avLst/>
          </a:prstGeom>
        </p:spPr>
        <p:txBody>
          <a:bodyPr wrap="square">
            <a:spAutoFit/>
          </a:bodyPr>
          <a:lstStyle/>
          <a:p>
            <a:pPr lvl="0"/>
            <a:r>
              <a:rPr lang="en-US" sz="1000" dirty="0">
                <a:solidFill>
                  <a:prstClr val="black"/>
                </a:solidFill>
                <a:latin typeface="Arial Black" panose="020B0A04020102020204" pitchFamily="34" charset="0"/>
              </a:rPr>
              <a:t>Ref.: Burns Cooley Dennis, Inc., “Geotechnical Investigation, I-55 Reconstruction Near Steed Road, Paul </a:t>
            </a:r>
            <a:r>
              <a:rPr lang="en-US" sz="1000" dirty="0" err="1">
                <a:solidFill>
                  <a:prstClr val="black"/>
                </a:solidFill>
                <a:latin typeface="Arial Black" panose="020B0A04020102020204" pitchFamily="34" charset="0"/>
              </a:rPr>
              <a:t>Moak</a:t>
            </a:r>
            <a:r>
              <a:rPr lang="en-US" sz="1000" dirty="0">
                <a:solidFill>
                  <a:prstClr val="black"/>
                </a:solidFill>
                <a:latin typeface="Arial Black" panose="020B0A04020102020204" pitchFamily="34" charset="0"/>
              </a:rPr>
              <a:t> GMC Retaining Wall, Madison </a:t>
            </a:r>
            <a:r>
              <a:rPr lang="en-US" sz="1000" dirty="0" smtClean="0">
                <a:solidFill>
                  <a:prstClr val="black"/>
                </a:solidFill>
                <a:latin typeface="Arial Black" panose="020B0A04020102020204" pitchFamily="34" charset="0"/>
              </a:rPr>
              <a:t>County</a:t>
            </a:r>
            <a:r>
              <a:rPr lang="en-US" sz="1000" dirty="0">
                <a:solidFill>
                  <a:prstClr val="black"/>
                </a:solidFill>
                <a:latin typeface="Arial Black" panose="020B0A04020102020204" pitchFamily="34" charset="0"/>
              </a:rPr>
              <a:t>, MS; Report No. 060295-1; June 23, </a:t>
            </a:r>
            <a:r>
              <a:rPr lang="en-US" sz="1000" dirty="0" smtClean="0">
                <a:solidFill>
                  <a:prstClr val="black"/>
                </a:solidFill>
                <a:latin typeface="Arial Black" panose="020B0A04020102020204" pitchFamily="34" charset="0"/>
              </a:rPr>
              <a:t>2008.</a:t>
            </a:r>
            <a:endParaRPr lang="en-US" sz="1000" dirty="0">
              <a:solidFill>
                <a:prstClr val="black"/>
              </a:solidFill>
              <a:latin typeface="Arial Black" panose="020B0A04020102020204" pitchFamily="34" charset="0"/>
            </a:endParaRPr>
          </a:p>
        </p:txBody>
      </p:sp>
    </p:spTree>
    <p:extLst>
      <p:ext uri="{BB962C8B-B14F-4D97-AF65-F5344CB8AC3E}">
        <p14:creationId xmlns="" xmlns:p14="http://schemas.microsoft.com/office/powerpoint/2010/main" val="37442832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 xmlns:a14="http://schemas.microsoft.com/office/drawing/2010/main" val="0"/>
              </a:ext>
            </a:extLst>
          </a:blip>
          <a:srcRect l="3486" t="3566" b="2713"/>
          <a:stretch/>
        </p:blipFill>
        <p:spPr>
          <a:xfrm>
            <a:off x="457201" y="1119572"/>
            <a:ext cx="8220474" cy="5128828"/>
          </a:xfrm>
        </p:spPr>
      </p:pic>
      <p:sp>
        <p:nvSpPr>
          <p:cNvPr id="3" name="Title 2"/>
          <p:cNvSpPr>
            <a:spLocks noGrp="1"/>
          </p:cNvSpPr>
          <p:nvPr>
            <p:ph type="title"/>
          </p:nvPr>
        </p:nvSpPr>
        <p:spPr>
          <a:xfrm>
            <a:off x="457200" y="274638"/>
            <a:ext cx="8229600" cy="715962"/>
          </a:xfrm>
        </p:spPr>
        <p:txBody>
          <a:bodyPr>
            <a:normAutofit/>
          </a:bodyPr>
          <a:lstStyle/>
          <a:p>
            <a:pPr algn="ctr"/>
            <a:r>
              <a:rPr lang="en-US" sz="2400" dirty="0" smtClean="0">
                <a:solidFill>
                  <a:schemeClr val="accent5"/>
                </a:solidFill>
                <a:latin typeface="Arial Black" panose="020B0A04020102020204" pitchFamily="34" charset="0"/>
              </a:rPr>
              <a:t>TOP OF WALL MODIFICATIONS</a:t>
            </a:r>
            <a:endParaRPr lang="en-US" sz="2400" dirty="0">
              <a:solidFill>
                <a:schemeClr val="accent5"/>
              </a:solidFill>
              <a:latin typeface="Arial Black" panose="020B0A04020102020204" pitchFamily="34" charset="0"/>
            </a:endParaRPr>
          </a:p>
        </p:txBody>
      </p:sp>
    </p:spTree>
    <p:extLst>
      <p:ext uri="{BB962C8B-B14F-4D97-AF65-F5344CB8AC3E}">
        <p14:creationId xmlns="" xmlns:p14="http://schemas.microsoft.com/office/powerpoint/2010/main" val="15533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 xmlns:a14="http://schemas.microsoft.com/office/drawing/2010/main" val="0"/>
              </a:ext>
            </a:extLst>
          </a:blip>
          <a:srcRect l="4391" t="12374" r="4092" b="10732"/>
          <a:stretch/>
        </p:blipFill>
        <p:spPr>
          <a:xfrm>
            <a:off x="159155" y="381000"/>
            <a:ext cx="8825767" cy="5730162"/>
          </a:xfrm>
          <a:prstGeom prst="rect">
            <a:avLst/>
          </a:prstGeom>
        </p:spPr>
      </p:pic>
      <p:sp>
        <p:nvSpPr>
          <p:cNvPr id="3" name="Oval 2"/>
          <p:cNvSpPr/>
          <p:nvPr/>
        </p:nvSpPr>
        <p:spPr>
          <a:xfrm>
            <a:off x="5476882" y="1147763"/>
            <a:ext cx="914400" cy="609600"/>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5781675" y="1318683"/>
            <a:ext cx="177800" cy="245534"/>
          </a:xfrm>
          <a:custGeom>
            <a:avLst/>
            <a:gdLst>
              <a:gd name="connsiteX0" fmla="*/ 8467 w 177800"/>
              <a:gd name="connsiteY0" fmla="*/ 0 h 245534"/>
              <a:gd name="connsiteX1" fmla="*/ 177800 w 177800"/>
              <a:gd name="connsiteY1" fmla="*/ 245534 h 245534"/>
              <a:gd name="connsiteX2" fmla="*/ 0 w 177800"/>
              <a:gd name="connsiteY2" fmla="*/ 245534 h 245534"/>
              <a:gd name="connsiteX3" fmla="*/ 8467 w 177800"/>
              <a:gd name="connsiteY3" fmla="*/ 0 h 245534"/>
            </a:gdLst>
            <a:ahLst/>
            <a:cxnLst>
              <a:cxn ang="0">
                <a:pos x="connsiteX0" y="connsiteY0"/>
              </a:cxn>
              <a:cxn ang="0">
                <a:pos x="connsiteX1" y="connsiteY1"/>
              </a:cxn>
              <a:cxn ang="0">
                <a:pos x="connsiteX2" y="connsiteY2"/>
              </a:cxn>
              <a:cxn ang="0">
                <a:pos x="connsiteX3" y="connsiteY3"/>
              </a:cxn>
            </a:cxnLst>
            <a:rect l="l" t="t" r="r" b="b"/>
            <a:pathLst>
              <a:path w="177800" h="245534">
                <a:moveTo>
                  <a:pt x="8467" y="0"/>
                </a:moveTo>
                <a:lnTo>
                  <a:pt x="177800" y="245534"/>
                </a:lnTo>
                <a:lnTo>
                  <a:pt x="0" y="245534"/>
                </a:lnTo>
                <a:lnTo>
                  <a:pt x="8467" y="0"/>
                </a:lnTo>
                <a:close/>
              </a:path>
            </a:pathLst>
          </a:custGeom>
          <a:solidFill>
            <a:schemeClr val="accent1">
              <a:lumMod val="60000"/>
              <a:lumOff val="4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395989" y="6172200"/>
            <a:ext cx="4572000" cy="553998"/>
          </a:xfrm>
          <a:prstGeom prst="rect">
            <a:avLst/>
          </a:prstGeom>
        </p:spPr>
        <p:txBody>
          <a:bodyPr>
            <a:spAutoFit/>
          </a:bodyPr>
          <a:lstStyle/>
          <a:p>
            <a:pPr lvl="0"/>
            <a:r>
              <a:rPr lang="en-US" sz="1000" dirty="0">
                <a:solidFill>
                  <a:prstClr val="black"/>
                </a:solidFill>
                <a:latin typeface="Arial Black" panose="020B0A04020102020204" pitchFamily="34" charset="0"/>
              </a:rPr>
              <a:t>Ref.: Burns Cooley Dennis, Inc., “Geotechnical Investigation, I-55 Reconstruction Near Steed Road, Paul </a:t>
            </a:r>
            <a:r>
              <a:rPr lang="en-US" sz="1000" dirty="0" err="1">
                <a:solidFill>
                  <a:prstClr val="black"/>
                </a:solidFill>
                <a:latin typeface="Arial Black" panose="020B0A04020102020204" pitchFamily="34" charset="0"/>
              </a:rPr>
              <a:t>Moak</a:t>
            </a:r>
            <a:r>
              <a:rPr lang="en-US" sz="1000" dirty="0">
                <a:solidFill>
                  <a:prstClr val="black"/>
                </a:solidFill>
                <a:latin typeface="Arial Black" panose="020B0A04020102020204" pitchFamily="34" charset="0"/>
              </a:rPr>
              <a:t> GMC Retaining Wall, Madison County, MS; Report No. 060295-1; June 23, 2008.</a:t>
            </a:r>
          </a:p>
        </p:txBody>
      </p:sp>
    </p:spTree>
    <p:extLst>
      <p:ext uri="{BB962C8B-B14F-4D97-AF65-F5344CB8AC3E}">
        <p14:creationId xmlns="" xmlns:p14="http://schemas.microsoft.com/office/powerpoint/2010/main" val="29887030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21327" y="820269"/>
            <a:ext cx="8887691" cy="5750859"/>
          </a:xfrm>
        </p:spPr>
      </p:pic>
      <p:sp>
        <p:nvSpPr>
          <p:cNvPr id="3" name="Title 2"/>
          <p:cNvSpPr>
            <a:spLocks noGrp="1"/>
          </p:cNvSpPr>
          <p:nvPr>
            <p:ph type="title"/>
          </p:nvPr>
        </p:nvSpPr>
        <p:spPr>
          <a:xfrm>
            <a:off x="1371600" y="228600"/>
            <a:ext cx="6172200" cy="533400"/>
          </a:xfrm>
        </p:spPr>
        <p:txBody>
          <a:bodyPr>
            <a:noAutofit/>
          </a:bodyPr>
          <a:lstStyle/>
          <a:p>
            <a:r>
              <a:rPr lang="en-US" sz="3200" dirty="0" smtClean="0"/>
              <a:t>INSTRUMENTATION DIAGRAM</a:t>
            </a:r>
            <a:endParaRPr lang="en-US" sz="3200" dirty="0"/>
          </a:p>
        </p:txBody>
      </p:sp>
    </p:spTree>
    <p:extLst>
      <p:ext uri="{BB962C8B-B14F-4D97-AF65-F5344CB8AC3E}">
        <p14:creationId xmlns="" xmlns:p14="http://schemas.microsoft.com/office/powerpoint/2010/main" val="33802267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0" y="533400"/>
            <a:ext cx="2819400" cy="866775"/>
          </a:xfrm>
        </p:spPr>
        <p:txBody>
          <a:bodyPr>
            <a:normAutofit/>
          </a:bodyPr>
          <a:lstStyle/>
          <a:p>
            <a:pPr algn="ctr"/>
            <a:r>
              <a:rPr lang="en-US" sz="3200" dirty="0" smtClean="0">
                <a:solidFill>
                  <a:schemeClr val="accent5"/>
                </a:solidFill>
                <a:latin typeface="Arial Black" panose="020B0A04020102020204" pitchFamily="34" charset="0"/>
              </a:rPr>
              <a:t>SHAFT 62 </a:t>
            </a:r>
            <a:endParaRPr lang="en-US" sz="3200" dirty="0">
              <a:solidFill>
                <a:schemeClr val="accent5"/>
              </a:solidFill>
              <a:latin typeface="Arial Black" panose="020B0A04020102020204" pitchFamily="34" charset="0"/>
            </a:endParaRPr>
          </a:p>
        </p:txBody>
      </p:sp>
      <p:sp>
        <p:nvSpPr>
          <p:cNvPr id="3" name="Text Placeholder 2"/>
          <p:cNvSpPr>
            <a:spLocks noGrp="1"/>
          </p:cNvSpPr>
          <p:nvPr>
            <p:ph type="body" idx="1"/>
          </p:nvPr>
        </p:nvSpPr>
        <p:spPr>
          <a:xfrm>
            <a:off x="372864" y="5638800"/>
            <a:ext cx="3600450" cy="762000"/>
          </a:xfrm>
        </p:spPr>
        <p:txBody>
          <a:bodyPr/>
          <a:lstStyle/>
          <a:p>
            <a:endParaRPr lang="en-US" dirty="0"/>
          </a:p>
        </p:txBody>
      </p:sp>
      <p:sp>
        <p:nvSpPr>
          <p:cNvPr id="4" name="Text Placeholder 3"/>
          <p:cNvSpPr>
            <a:spLocks noGrp="1"/>
          </p:cNvSpPr>
          <p:nvPr>
            <p:ph type="body" sz="half" idx="3"/>
          </p:nvPr>
        </p:nvSpPr>
        <p:spPr>
          <a:xfrm>
            <a:off x="4245504" y="5638800"/>
            <a:ext cx="4517496" cy="762000"/>
          </a:xfrm>
        </p:spPr>
        <p:txBody>
          <a:bodyPr/>
          <a:lstStyle/>
          <a:p>
            <a:endParaRPr lang="en-US" dirty="0"/>
          </a:p>
        </p:txBody>
      </p:sp>
      <p:pic>
        <p:nvPicPr>
          <p:cNvPr id="7" name="Content Placeholder 6"/>
          <p:cNvPicPr>
            <a:picLocks noGrp="1" noChangeAspect="1"/>
          </p:cNvPicPr>
          <p:nvPr>
            <p:ph sz="quarter" idx="2"/>
          </p:nvPr>
        </p:nvPicPr>
        <p:blipFill>
          <a:blip r:embed="rId2" cstate="print">
            <a:extLst>
              <a:ext uri="{28A0092B-C50C-407E-A947-70E740481C1C}">
                <a14:useLocalDpi xmlns="" xmlns:a14="http://schemas.microsoft.com/office/drawing/2010/main" val="0"/>
              </a:ext>
            </a:extLst>
          </a:blip>
          <a:stretch>
            <a:fillRect/>
          </a:stretch>
        </p:blipFill>
        <p:spPr>
          <a:xfrm>
            <a:off x="372864" y="609601"/>
            <a:ext cx="3600450" cy="4800600"/>
          </a:xfrm>
        </p:spPr>
      </p:pic>
      <p:pic>
        <p:nvPicPr>
          <p:cNvPr id="8" name="Content Placeholder 7"/>
          <p:cNvPicPr>
            <a:picLocks noGrp="1" noChangeAspect="1"/>
          </p:cNvPicPr>
          <p:nvPr>
            <p:ph sz="quarter" idx="4"/>
          </p:nvPr>
        </p:nvPicPr>
        <p:blipFill>
          <a:blip r:embed="rId3" cstate="print">
            <a:extLst>
              <a:ext uri="{28A0092B-C50C-407E-A947-70E740481C1C}">
                <a14:useLocalDpi xmlns="" xmlns:a14="http://schemas.microsoft.com/office/drawing/2010/main" val="0"/>
              </a:ext>
            </a:extLst>
          </a:blip>
          <a:stretch>
            <a:fillRect/>
          </a:stretch>
        </p:blipFill>
        <p:spPr>
          <a:xfrm>
            <a:off x="4245504" y="1752600"/>
            <a:ext cx="4517496" cy="3657600"/>
          </a:xfrm>
        </p:spPr>
      </p:pic>
    </p:spTree>
    <p:extLst>
      <p:ext uri="{BB962C8B-B14F-4D97-AF65-F5344CB8AC3E}">
        <p14:creationId xmlns="" xmlns:p14="http://schemas.microsoft.com/office/powerpoint/2010/main" val="1355890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4515554" y="3429000"/>
            <a:ext cx="4131733" cy="3098800"/>
          </a:xfrm>
        </p:spPr>
      </p:pic>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12732" y="345016"/>
            <a:ext cx="4117621" cy="3088216"/>
          </a:xfrm>
          <a:prstGeom prst="rect">
            <a:avLst/>
          </a:prstGeom>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80999" y="304800"/>
            <a:ext cx="4134556" cy="3100917"/>
          </a:xfrm>
          <a:prstGeom prst="rect">
            <a:avLst/>
          </a:prstGeom>
        </p:spPr>
      </p:pic>
      <p:pic>
        <p:nvPicPr>
          <p:cNvPr id="7" name="Picture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80999" y="3429000"/>
            <a:ext cx="4131733" cy="3098800"/>
          </a:xfrm>
          <a:prstGeom prst="rect">
            <a:avLst/>
          </a:prstGeom>
        </p:spPr>
      </p:pic>
      <p:sp>
        <p:nvSpPr>
          <p:cNvPr id="3" name="Title 2"/>
          <p:cNvSpPr>
            <a:spLocks noGrp="1" noChangeAspect="1"/>
          </p:cNvSpPr>
          <p:nvPr>
            <p:ph type="title"/>
          </p:nvPr>
        </p:nvSpPr>
        <p:spPr>
          <a:xfrm>
            <a:off x="457200" y="732547"/>
            <a:ext cx="5943600" cy="639053"/>
          </a:xfrm>
        </p:spPr>
        <p:txBody>
          <a:bodyPr>
            <a:noAutofit/>
          </a:bodyPr>
          <a:lstStyle/>
          <a:p>
            <a:r>
              <a:rPr lang="en-US" sz="3600" dirty="0" smtClean="0">
                <a:solidFill>
                  <a:schemeClr val="bg2">
                    <a:lumMod val="75000"/>
                  </a:schemeClr>
                </a:solidFill>
                <a:latin typeface="Arial Black" panose="020B0A04020102020204" pitchFamily="34" charset="0"/>
              </a:rPr>
              <a:t>SHAFT 62 CONTINUED</a:t>
            </a:r>
            <a:endParaRPr lang="en-US" sz="3600" dirty="0">
              <a:solidFill>
                <a:schemeClr val="bg2">
                  <a:lumMod val="75000"/>
                </a:schemeClr>
              </a:solidFill>
              <a:latin typeface="Arial Black" panose="020B0A04020102020204" pitchFamily="34" charset="0"/>
            </a:endParaRPr>
          </a:p>
        </p:txBody>
      </p:sp>
    </p:spTree>
    <p:extLst>
      <p:ext uri="{BB962C8B-B14F-4D97-AF65-F5344CB8AC3E}">
        <p14:creationId xmlns="" xmlns:p14="http://schemas.microsoft.com/office/powerpoint/2010/main" val="7491147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373474" y="243417"/>
            <a:ext cx="3987800" cy="2880783"/>
          </a:xfrm>
        </p:spPr>
      </p:pic>
      <p:pic>
        <p:nvPicPr>
          <p:cNvPr id="6" name="Picture 5"/>
          <p:cNvPicPr preferRelativeResize="0">
            <a:picLocks/>
          </p:cNvPicPr>
          <p:nvPr/>
        </p:nvPicPr>
        <p:blipFill>
          <a:blip r:embed="rId3" cstate="print">
            <a:extLst>
              <a:ext uri="{28A0092B-C50C-407E-A947-70E740481C1C}">
                <a14:useLocalDpi xmlns="" xmlns:a14="http://schemas.microsoft.com/office/drawing/2010/main" val="0"/>
              </a:ext>
            </a:extLst>
          </a:blip>
          <a:stretch>
            <a:fillRect/>
          </a:stretch>
        </p:blipFill>
        <p:spPr>
          <a:xfrm rot="3347457">
            <a:off x="651269" y="3450393"/>
            <a:ext cx="2806901" cy="2876643"/>
          </a:xfrm>
          <a:prstGeom prst="rect">
            <a:avLst/>
          </a:prstGeom>
        </p:spPr>
      </p:pic>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rot="5400000">
            <a:off x="3315934" y="1062746"/>
            <a:ext cx="6390923" cy="4793192"/>
          </a:xfrm>
          <a:prstGeom prst="rect">
            <a:avLst/>
          </a:prstGeom>
        </p:spPr>
      </p:pic>
      <p:sp>
        <p:nvSpPr>
          <p:cNvPr id="3" name="Title 2"/>
          <p:cNvSpPr>
            <a:spLocks noGrp="1"/>
          </p:cNvSpPr>
          <p:nvPr>
            <p:ph type="title"/>
          </p:nvPr>
        </p:nvSpPr>
        <p:spPr>
          <a:xfrm>
            <a:off x="609600" y="152400"/>
            <a:ext cx="8229600" cy="1143000"/>
          </a:xfrm>
        </p:spPr>
        <p:txBody>
          <a:bodyPr>
            <a:normAutofit/>
          </a:bodyPr>
          <a:lstStyle/>
          <a:p>
            <a:pPr algn="ctr"/>
            <a:r>
              <a:rPr lang="en-US" sz="4800" dirty="0" smtClean="0">
                <a:solidFill>
                  <a:schemeClr val="accent1"/>
                </a:solidFill>
                <a:latin typeface="Arial Black" panose="020B0A04020102020204" pitchFamily="34" charset="0"/>
              </a:rPr>
              <a:t>SHAFT 62 ABANDONED</a:t>
            </a:r>
            <a:endParaRPr lang="en-US" sz="4800" dirty="0">
              <a:solidFill>
                <a:schemeClr val="accent1"/>
              </a:solidFill>
              <a:latin typeface="Arial Black" panose="020B0A04020102020204" pitchFamily="34" charset="0"/>
            </a:endParaRPr>
          </a:p>
        </p:txBody>
      </p:sp>
    </p:spTree>
    <p:extLst>
      <p:ext uri="{BB962C8B-B14F-4D97-AF65-F5344CB8AC3E}">
        <p14:creationId xmlns="" xmlns:p14="http://schemas.microsoft.com/office/powerpoint/2010/main" val="15244219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 xmlns:a14="http://schemas.microsoft.com/office/drawing/2010/main" val="0"/>
              </a:ext>
            </a:extLst>
          </a:blip>
          <a:srcRect l="5960" t="5450" b="4197"/>
          <a:stretch/>
        </p:blipFill>
        <p:spPr>
          <a:xfrm>
            <a:off x="457200" y="910189"/>
            <a:ext cx="8226386" cy="5239608"/>
          </a:xfrm>
        </p:spPr>
      </p:pic>
      <p:sp>
        <p:nvSpPr>
          <p:cNvPr id="3" name="Title 2"/>
          <p:cNvSpPr>
            <a:spLocks noGrp="1"/>
          </p:cNvSpPr>
          <p:nvPr>
            <p:ph type="title"/>
          </p:nvPr>
        </p:nvSpPr>
        <p:spPr>
          <a:xfrm>
            <a:off x="457200" y="76200"/>
            <a:ext cx="8229600" cy="564103"/>
          </a:xfrm>
        </p:spPr>
        <p:txBody>
          <a:bodyPr>
            <a:normAutofit/>
          </a:bodyPr>
          <a:lstStyle/>
          <a:p>
            <a:pPr algn="ctr"/>
            <a:r>
              <a:rPr lang="en-US" sz="2400" dirty="0" smtClean="0">
                <a:solidFill>
                  <a:schemeClr val="accent5"/>
                </a:solidFill>
                <a:latin typeface="Arial Black" panose="020B0A04020102020204" pitchFamily="34" charset="0"/>
              </a:rPr>
              <a:t>SITE PLAN AND GENERALIZED SOIL PROFILE</a:t>
            </a:r>
            <a:endParaRPr lang="en-US" sz="2400" dirty="0">
              <a:solidFill>
                <a:schemeClr val="accent5"/>
              </a:solidFill>
              <a:latin typeface="Arial Black" panose="020B0A04020102020204" pitchFamily="34" charset="0"/>
            </a:endParaRPr>
          </a:p>
        </p:txBody>
      </p:sp>
      <p:sp>
        <p:nvSpPr>
          <p:cNvPr id="10" name="Freeform 9"/>
          <p:cNvSpPr/>
          <p:nvPr/>
        </p:nvSpPr>
        <p:spPr>
          <a:xfrm>
            <a:off x="980661" y="4214191"/>
            <a:ext cx="7142922" cy="437322"/>
          </a:xfrm>
          <a:custGeom>
            <a:avLst/>
            <a:gdLst>
              <a:gd name="connsiteX0" fmla="*/ 0 w 7142922"/>
              <a:gd name="connsiteY0" fmla="*/ 79513 h 437322"/>
              <a:gd name="connsiteX1" fmla="*/ 967409 w 7142922"/>
              <a:gd name="connsiteY1" fmla="*/ 106018 h 437322"/>
              <a:gd name="connsiteX2" fmla="*/ 2875722 w 7142922"/>
              <a:gd name="connsiteY2" fmla="*/ 92766 h 437322"/>
              <a:gd name="connsiteX3" fmla="*/ 5168348 w 7142922"/>
              <a:gd name="connsiteY3" fmla="*/ 0 h 437322"/>
              <a:gd name="connsiteX4" fmla="*/ 5738191 w 7142922"/>
              <a:gd name="connsiteY4" fmla="*/ 26505 h 437322"/>
              <a:gd name="connsiteX5" fmla="*/ 6122504 w 7142922"/>
              <a:gd name="connsiteY5" fmla="*/ 79513 h 437322"/>
              <a:gd name="connsiteX6" fmla="*/ 6559826 w 7142922"/>
              <a:gd name="connsiteY6" fmla="*/ 132522 h 437322"/>
              <a:gd name="connsiteX7" fmla="*/ 7142922 w 7142922"/>
              <a:gd name="connsiteY7" fmla="*/ 159026 h 437322"/>
              <a:gd name="connsiteX8" fmla="*/ 7103165 w 7142922"/>
              <a:gd name="connsiteY8" fmla="*/ 225287 h 437322"/>
              <a:gd name="connsiteX9" fmla="*/ 5168348 w 7142922"/>
              <a:gd name="connsiteY9" fmla="*/ 291548 h 437322"/>
              <a:gd name="connsiteX10" fmla="*/ 2888974 w 7142922"/>
              <a:gd name="connsiteY10" fmla="*/ 371061 h 437322"/>
              <a:gd name="connsiteX11" fmla="*/ 0 w 7142922"/>
              <a:gd name="connsiteY11" fmla="*/ 437322 h 437322"/>
              <a:gd name="connsiteX12" fmla="*/ 0 w 7142922"/>
              <a:gd name="connsiteY12" fmla="*/ 79513 h 43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42922" h="437322">
                <a:moveTo>
                  <a:pt x="0" y="79513"/>
                </a:moveTo>
                <a:lnTo>
                  <a:pt x="967409" y="106018"/>
                </a:lnTo>
                <a:lnTo>
                  <a:pt x="2875722" y="92766"/>
                </a:lnTo>
                <a:lnTo>
                  <a:pt x="5168348" y="0"/>
                </a:lnTo>
                <a:lnTo>
                  <a:pt x="5738191" y="26505"/>
                </a:lnTo>
                <a:lnTo>
                  <a:pt x="6122504" y="79513"/>
                </a:lnTo>
                <a:lnTo>
                  <a:pt x="6559826" y="132522"/>
                </a:lnTo>
                <a:lnTo>
                  <a:pt x="7142922" y="159026"/>
                </a:lnTo>
                <a:lnTo>
                  <a:pt x="7103165" y="225287"/>
                </a:lnTo>
                <a:lnTo>
                  <a:pt x="5168348" y="291548"/>
                </a:lnTo>
                <a:lnTo>
                  <a:pt x="2888974" y="371061"/>
                </a:lnTo>
                <a:lnTo>
                  <a:pt x="0" y="437322"/>
                </a:lnTo>
                <a:lnTo>
                  <a:pt x="0" y="79513"/>
                </a:lnTo>
                <a:close/>
              </a:path>
            </a:pathLst>
          </a:custGeom>
          <a:solidFill>
            <a:schemeClr val="bg2">
              <a:alpha val="14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954157" y="4465983"/>
            <a:ext cx="7156173" cy="344556"/>
          </a:xfrm>
          <a:custGeom>
            <a:avLst/>
            <a:gdLst>
              <a:gd name="connsiteX0" fmla="*/ 0 w 7156173"/>
              <a:gd name="connsiteY0" fmla="*/ 185530 h 344556"/>
              <a:gd name="connsiteX1" fmla="*/ 1775791 w 7156173"/>
              <a:gd name="connsiteY1" fmla="*/ 159026 h 344556"/>
              <a:gd name="connsiteX2" fmla="*/ 5194852 w 7156173"/>
              <a:gd name="connsiteY2" fmla="*/ 53008 h 344556"/>
              <a:gd name="connsiteX3" fmla="*/ 7156173 w 7156173"/>
              <a:gd name="connsiteY3" fmla="*/ 0 h 344556"/>
              <a:gd name="connsiteX4" fmla="*/ 7142921 w 7156173"/>
              <a:gd name="connsiteY4" fmla="*/ 318052 h 344556"/>
              <a:gd name="connsiteX5" fmla="*/ 13252 w 7156173"/>
              <a:gd name="connsiteY5" fmla="*/ 344556 h 344556"/>
              <a:gd name="connsiteX6" fmla="*/ 0 w 7156173"/>
              <a:gd name="connsiteY6" fmla="*/ 185530 h 34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56173" h="344556">
                <a:moveTo>
                  <a:pt x="0" y="185530"/>
                </a:moveTo>
                <a:lnTo>
                  <a:pt x="1775791" y="159026"/>
                </a:lnTo>
                <a:lnTo>
                  <a:pt x="5194852" y="53008"/>
                </a:lnTo>
                <a:lnTo>
                  <a:pt x="7156173" y="0"/>
                </a:lnTo>
                <a:lnTo>
                  <a:pt x="7142921" y="318052"/>
                </a:lnTo>
                <a:lnTo>
                  <a:pt x="13252" y="344556"/>
                </a:lnTo>
                <a:lnTo>
                  <a:pt x="0" y="185530"/>
                </a:lnTo>
                <a:close/>
              </a:path>
            </a:pathLst>
          </a:custGeom>
          <a:solidFill>
            <a:schemeClr val="accent3">
              <a:lumMod val="20000"/>
              <a:lumOff val="80000"/>
              <a:alpha val="16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41381803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304800" y="1143000"/>
            <a:ext cx="2743200" cy="2057400"/>
          </a:xfrm>
        </p:spPr>
      </p:pic>
      <p:sp>
        <p:nvSpPr>
          <p:cNvPr id="3" name="Title 2"/>
          <p:cNvSpPr>
            <a:spLocks noGrp="1"/>
          </p:cNvSpPr>
          <p:nvPr>
            <p:ph type="title"/>
          </p:nvPr>
        </p:nvSpPr>
        <p:spPr>
          <a:xfrm>
            <a:off x="457200" y="274638"/>
            <a:ext cx="8229600" cy="868362"/>
          </a:xfrm>
        </p:spPr>
        <p:txBody>
          <a:bodyPr>
            <a:normAutofit fontScale="90000"/>
          </a:bodyPr>
          <a:lstStyle/>
          <a:p>
            <a:pPr algn="ctr"/>
            <a:r>
              <a:rPr lang="en-US" sz="6000" dirty="0" smtClean="0">
                <a:solidFill>
                  <a:schemeClr val="accent5"/>
                </a:solidFill>
                <a:latin typeface="Arial Black" panose="020B0A04020102020204" pitchFamily="34" charset="0"/>
              </a:rPr>
              <a:t>SHAFT 64</a:t>
            </a:r>
            <a:endParaRPr lang="en-US" sz="6000" dirty="0">
              <a:solidFill>
                <a:schemeClr val="accent5"/>
              </a:solidFill>
              <a:latin typeface="Arial Black" panose="020B0A04020102020204" pitchFamily="34" charset="0"/>
            </a:endParaRPr>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rot="5400000">
            <a:off x="4194175" y="1958975"/>
            <a:ext cx="5308600" cy="3981450"/>
          </a:xfrm>
          <a:prstGeom prst="rect">
            <a:avLst/>
          </a:prstGeom>
        </p:spPr>
      </p:pic>
      <p:pic>
        <p:nvPicPr>
          <p:cNvPr id="6" name="Pictur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04800" y="3408451"/>
            <a:ext cx="4248150" cy="3186113"/>
          </a:xfrm>
          <a:prstGeom prst="rect">
            <a:avLst/>
          </a:prstGeom>
        </p:spPr>
      </p:pic>
    </p:spTree>
    <p:extLst>
      <p:ext uri="{BB962C8B-B14F-4D97-AF65-F5344CB8AC3E}">
        <p14:creationId xmlns="" xmlns:p14="http://schemas.microsoft.com/office/powerpoint/2010/main" val="36747079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533400"/>
            <a:ext cx="2743200" cy="609600"/>
          </a:xfrm>
        </p:spPr>
        <p:txBody>
          <a:bodyPr>
            <a:normAutofit/>
          </a:bodyPr>
          <a:lstStyle/>
          <a:p>
            <a:pPr algn="ctr"/>
            <a:r>
              <a:rPr lang="en-US" sz="2800" dirty="0" smtClean="0">
                <a:solidFill>
                  <a:schemeClr val="accent5"/>
                </a:solidFill>
                <a:latin typeface="Arial Black" panose="020B0A04020102020204" pitchFamily="34" charset="0"/>
              </a:rPr>
              <a:t>SHAFT 64</a:t>
            </a:r>
            <a:endParaRPr lang="en-US" sz="1800" dirty="0">
              <a:solidFill>
                <a:schemeClr val="accent5"/>
              </a:solidFill>
              <a:latin typeface="Arial Black" panose="020B0A04020102020204" pitchFamily="34" charset="0"/>
            </a:endParaRPr>
          </a:p>
        </p:txBody>
      </p:sp>
      <p:pic>
        <p:nvPicPr>
          <p:cNvPr id="6" name="Content Placeholder 5"/>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4080164" y="381000"/>
            <a:ext cx="4902091" cy="6343884"/>
          </a:xfrm>
        </p:spPr>
      </p:pic>
      <p:sp>
        <p:nvSpPr>
          <p:cNvPr id="2" name="TextBox 1"/>
          <p:cNvSpPr txBox="1"/>
          <p:nvPr/>
        </p:nvSpPr>
        <p:spPr>
          <a:xfrm>
            <a:off x="533400" y="2207008"/>
            <a:ext cx="3200400" cy="1077218"/>
          </a:xfrm>
          <a:prstGeom prst="rect">
            <a:avLst/>
          </a:prstGeom>
          <a:noFill/>
        </p:spPr>
        <p:txBody>
          <a:bodyPr wrap="square" rtlCol="0">
            <a:spAutoFit/>
          </a:bodyPr>
          <a:lstStyle/>
          <a:p>
            <a:pPr algn="r"/>
            <a:r>
              <a:rPr lang="en-US" sz="1600" dirty="0">
                <a:solidFill>
                  <a:schemeClr val="accent5"/>
                </a:solidFill>
                <a:latin typeface="Arial Black" panose="020B0A04020102020204" pitchFamily="34" charset="0"/>
              </a:rPr>
              <a:t>WATER CONTENT </a:t>
            </a:r>
            <a:r>
              <a:rPr lang="en-US" sz="1600" dirty="0" smtClean="0">
                <a:solidFill>
                  <a:schemeClr val="accent5"/>
                </a:solidFill>
                <a:latin typeface="Arial Black" panose="020B0A04020102020204" pitchFamily="34" charset="0"/>
              </a:rPr>
              <a:t>= 44%</a:t>
            </a:r>
            <a:r>
              <a:rPr lang="en-US" sz="1600" dirty="0">
                <a:solidFill>
                  <a:schemeClr val="accent5"/>
                </a:solidFill>
                <a:latin typeface="Arial Black" panose="020B0A04020102020204" pitchFamily="34" charset="0"/>
              </a:rPr>
              <a:t/>
            </a:r>
            <a:br>
              <a:rPr lang="en-US" sz="1600" dirty="0">
                <a:solidFill>
                  <a:schemeClr val="accent5"/>
                </a:solidFill>
                <a:latin typeface="Arial Black" panose="020B0A04020102020204" pitchFamily="34" charset="0"/>
              </a:rPr>
            </a:br>
            <a:r>
              <a:rPr lang="en-US" sz="1600" dirty="0">
                <a:solidFill>
                  <a:schemeClr val="accent5"/>
                </a:solidFill>
                <a:latin typeface="Arial Black" panose="020B0A04020102020204" pitchFamily="34" charset="0"/>
              </a:rPr>
              <a:t>PI </a:t>
            </a:r>
            <a:r>
              <a:rPr lang="en-US" sz="1600" dirty="0" smtClean="0">
                <a:solidFill>
                  <a:schemeClr val="accent5"/>
                </a:solidFill>
                <a:latin typeface="Arial Black" panose="020B0A04020102020204" pitchFamily="34" charset="0"/>
              </a:rPr>
              <a:t>= 60%</a:t>
            </a:r>
            <a:r>
              <a:rPr lang="en-US" sz="1600" dirty="0">
                <a:solidFill>
                  <a:schemeClr val="accent5"/>
                </a:solidFill>
                <a:latin typeface="Arial Black" panose="020B0A04020102020204" pitchFamily="34" charset="0"/>
              </a:rPr>
              <a:t/>
            </a:r>
            <a:br>
              <a:rPr lang="en-US" sz="1600" dirty="0">
                <a:solidFill>
                  <a:schemeClr val="accent5"/>
                </a:solidFill>
                <a:latin typeface="Arial Black" panose="020B0A04020102020204" pitchFamily="34" charset="0"/>
              </a:rPr>
            </a:br>
            <a:r>
              <a:rPr lang="en-US" sz="1600" dirty="0">
                <a:solidFill>
                  <a:schemeClr val="accent5"/>
                </a:solidFill>
                <a:latin typeface="Arial Black" panose="020B0A04020102020204" pitchFamily="34" charset="0"/>
              </a:rPr>
              <a:t>LIQUID LIMIT </a:t>
            </a:r>
            <a:r>
              <a:rPr lang="en-US" sz="1600" dirty="0" smtClean="0">
                <a:solidFill>
                  <a:schemeClr val="accent5"/>
                </a:solidFill>
                <a:latin typeface="Arial Black" panose="020B0A04020102020204" pitchFamily="34" charset="0"/>
              </a:rPr>
              <a:t>= 91%</a:t>
            </a:r>
            <a:r>
              <a:rPr lang="en-US" sz="1600" dirty="0">
                <a:solidFill>
                  <a:schemeClr val="accent5"/>
                </a:solidFill>
                <a:latin typeface="Arial Black" panose="020B0A04020102020204" pitchFamily="34" charset="0"/>
              </a:rPr>
              <a:t/>
            </a:r>
            <a:br>
              <a:rPr lang="en-US" sz="1600" dirty="0">
                <a:solidFill>
                  <a:schemeClr val="accent5"/>
                </a:solidFill>
                <a:latin typeface="Arial Black" panose="020B0A04020102020204" pitchFamily="34" charset="0"/>
              </a:rPr>
            </a:br>
            <a:r>
              <a:rPr lang="en-US" sz="1600" dirty="0">
                <a:solidFill>
                  <a:schemeClr val="accent5"/>
                </a:solidFill>
                <a:latin typeface="Arial Black" panose="020B0A04020102020204" pitchFamily="34" charset="0"/>
              </a:rPr>
              <a:t>VOLUME CHANGE </a:t>
            </a:r>
            <a:r>
              <a:rPr lang="en-US" sz="1600" dirty="0" smtClean="0">
                <a:solidFill>
                  <a:schemeClr val="accent5"/>
                </a:solidFill>
                <a:latin typeface="Arial Black" panose="020B0A04020102020204" pitchFamily="34" charset="0"/>
              </a:rPr>
              <a:t>= 163%</a:t>
            </a:r>
            <a:endParaRPr lang="en-US" sz="1600" dirty="0">
              <a:solidFill>
                <a:schemeClr val="accent5"/>
              </a:solidFill>
            </a:endParaRPr>
          </a:p>
        </p:txBody>
      </p:sp>
      <p:sp>
        <p:nvSpPr>
          <p:cNvPr id="4" name="TextBox 3"/>
          <p:cNvSpPr txBox="1"/>
          <p:nvPr/>
        </p:nvSpPr>
        <p:spPr>
          <a:xfrm>
            <a:off x="609601" y="4409182"/>
            <a:ext cx="3124199" cy="1077218"/>
          </a:xfrm>
          <a:prstGeom prst="rect">
            <a:avLst/>
          </a:prstGeom>
          <a:noFill/>
        </p:spPr>
        <p:txBody>
          <a:bodyPr wrap="square" rtlCol="0">
            <a:spAutoFit/>
          </a:bodyPr>
          <a:lstStyle/>
          <a:p>
            <a:pPr algn="r"/>
            <a:r>
              <a:rPr lang="en-US" sz="1600" dirty="0">
                <a:solidFill>
                  <a:schemeClr val="accent5"/>
                </a:solidFill>
                <a:latin typeface="Arial Black" panose="020B0A04020102020204" pitchFamily="34" charset="0"/>
              </a:rPr>
              <a:t>WATER CONTENT </a:t>
            </a:r>
            <a:r>
              <a:rPr lang="en-US" sz="1600" dirty="0" smtClean="0">
                <a:solidFill>
                  <a:schemeClr val="accent5"/>
                </a:solidFill>
                <a:latin typeface="Arial Black" panose="020B0A04020102020204" pitchFamily="34" charset="0"/>
              </a:rPr>
              <a:t>= 36%</a:t>
            </a:r>
            <a:r>
              <a:rPr lang="en-US" sz="1600" dirty="0">
                <a:solidFill>
                  <a:schemeClr val="accent5"/>
                </a:solidFill>
                <a:latin typeface="Arial Black" panose="020B0A04020102020204" pitchFamily="34" charset="0"/>
              </a:rPr>
              <a:t/>
            </a:r>
            <a:br>
              <a:rPr lang="en-US" sz="1600" dirty="0">
                <a:solidFill>
                  <a:schemeClr val="accent5"/>
                </a:solidFill>
                <a:latin typeface="Arial Black" panose="020B0A04020102020204" pitchFamily="34" charset="0"/>
              </a:rPr>
            </a:br>
            <a:r>
              <a:rPr lang="en-US" sz="1600" dirty="0">
                <a:solidFill>
                  <a:schemeClr val="accent5"/>
                </a:solidFill>
                <a:latin typeface="Arial Black" panose="020B0A04020102020204" pitchFamily="34" charset="0"/>
              </a:rPr>
              <a:t>PI </a:t>
            </a:r>
            <a:r>
              <a:rPr lang="en-US" sz="1600" dirty="0" smtClean="0">
                <a:solidFill>
                  <a:schemeClr val="accent5"/>
                </a:solidFill>
                <a:latin typeface="Arial Black" panose="020B0A04020102020204" pitchFamily="34" charset="0"/>
              </a:rPr>
              <a:t>= 51%</a:t>
            </a:r>
            <a:r>
              <a:rPr lang="en-US" sz="1600" dirty="0">
                <a:solidFill>
                  <a:schemeClr val="accent5"/>
                </a:solidFill>
                <a:latin typeface="Arial Black" panose="020B0A04020102020204" pitchFamily="34" charset="0"/>
              </a:rPr>
              <a:t/>
            </a:r>
            <a:br>
              <a:rPr lang="en-US" sz="1600" dirty="0">
                <a:solidFill>
                  <a:schemeClr val="accent5"/>
                </a:solidFill>
                <a:latin typeface="Arial Black" panose="020B0A04020102020204" pitchFamily="34" charset="0"/>
              </a:rPr>
            </a:br>
            <a:r>
              <a:rPr lang="en-US" sz="1600" dirty="0">
                <a:solidFill>
                  <a:schemeClr val="accent5"/>
                </a:solidFill>
                <a:latin typeface="Arial Black" panose="020B0A04020102020204" pitchFamily="34" charset="0"/>
              </a:rPr>
              <a:t>LIQUID LIMIT </a:t>
            </a:r>
            <a:r>
              <a:rPr lang="en-US" sz="1600" dirty="0" smtClean="0">
                <a:solidFill>
                  <a:schemeClr val="accent5"/>
                </a:solidFill>
                <a:latin typeface="Arial Black" panose="020B0A04020102020204" pitchFamily="34" charset="0"/>
              </a:rPr>
              <a:t>= 78%</a:t>
            </a:r>
            <a:r>
              <a:rPr lang="en-US" sz="1600" dirty="0">
                <a:solidFill>
                  <a:schemeClr val="accent5"/>
                </a:solidFill>
                <a:latin typeface="Arial Black" panose="020B0A04020102020204" pitchFamily="34" charset="0"/>
              </a:rPr>
              <a:t/>
            </a:r>
            <a:br>
              <a:rPr lang="en-US" sz="1600" dirty="0">
                <a:solidFill>
                  <a:schemeClr val="accent5"/>
                </a:solidFill>
                <a:latin typeface="Arial Black" panose="020B0A04020102020204" pitchFamily="34" charset="0"/>
              </a:rPr>
            </a:br>
            <a:r>
              <a:rPr lang="en-US" sz="1600" dirty="0">
                <a:solidFill>
                  <a:schemeClr val="accent5"/>
                </a:solidFill>
                <a:latin typeface="Arial Black" panose="020B0A04020102020204" pitchFamily="34" charset="0"/>
              </a:rPr>
              <a:t>VOLUME CHANGE </a:t>
            </a:r>
            <a:r>
              <a:rPr lang="en-US" sz="1600" dirty="0" smtClean="0">
                <a:solidFill>
                  <a:schemeClr val="accent5"/>
                </a:solidFill>
                <a:latin typeface="Arial Black" panose="020B0A04020102020204" pitchFamily="34" charset="0"/>
              </a:rPr>
              <a:t>= 130%</a:t>
            </a:r>
            <a:endParaRPr lang="en-US" sz="1600" dirty="0">
              <a:solidFill>
                <a:schemeClr val="accent5"/>
              </a:solidFill>
            </a:endParaRPr>
          </a:p>
        </p:txBody>
      </p:sp>
      <p:sp>
        <p:nvSpPr>
          <p:cNvPr id="5" name="TextBox 4"/>
          <p:cNvSpPr txBox="1"/>
          <p:nvPr/>
        </p:nvSpPr>
        <p:spPr>
          <a:xfrm>
            <a:off x="369620" y="1676400"/>
            <a:ext cx="3558144" cy="369332"/>
          </a:xfrm>
          <a:prstGeom prst="rect">
            <a:avLst/>
          </a:prstGeom>
          <a:noFill/>
        </p:spPr>
        <p:txBody>
          <a:bodyPr wrap="square" rtlCol="0">
            <a:spAutoFit/>
          </a:bodyPr>
          <a:lstStyle/>
          <a:p>
            <a:r>
              <a:rPr lang="en-US" u="sng" dirty="0">
                <a:solidFill>
                  <a:schemeClr val="accent5"/>
                </a:solidFill>
                <a:latin typeface="Arial Black" panose="020B0A04020102020204" pitchFamily="34" charset="0"/>
              </a:rPr>
              <a:t>WEATHERED YAZOO </a:t>
            </a:r>
            <a:r>
              <a:rPr lang="en-US" u="sng" dirty="0" smtClean="0">
                <a:solidFill>
                  <a:schemeClr val="accent5"/>
                </a:solidFill>
                <a:latin typeface="Arial Black" panose="020B0A04020102020204" pitchFamily="34" charset="0"/>
              </a:rPr>
              <a:t>CLAY</a:t>
            </a:r>
            <a:endParaRPr lang="en-US" dirty="0">
              <a:solidFill>
                <a:schemeClr val="accent5"/>
              </a:solidFill>
            </a:endParaRPr>
          </a:p>
        </p:txBody>
      </p:sp>
      <p:sp>
        <p:nvSpPr>
          <p:cNvPr id="7" name="TextBox 6"/>
          <p:cNvSpPr txBox="1"/>
          <p:nvPr/>
        </p:nvSpPr>
        <p:spPr>
          <a:xfrm>
            <a:off x="152400" y="3849670"/>
            <a:ext cx="3927763" cy="369332"/>
          </a:xfrm>
          <a:prstGeom prst="rect">
            <a:avLst/>
          </a:prstGeom>
          <a:noFill/>
        </p:spPr>
        <p:txBody>
          <a:bodyPr wrap="square" rtlCol="0">
            <a:spAutoFit/>
          </a:bodyPr>
          <a:lstStyle/>
          <a:p>
            <a:r>
              <a:rPr lang="en-US" u="sng" dirty="0">
                <a:solidFill>
                  <a:schemeClr val="accent5"/>
                </a:solidFill>
                <a:latin typeface="Arial Black" panose="020B0A04020102020204" pitchFamily="34" charset="0"/>
              </a:rPr>
              <a:t>UNWEATHERED YAZOO CLAY</a:t>
            </a:r>
            <a:endParaRPr lang="en-US" dirty="0">
              <a:solidFill>
                <a:schemeClr val="accent5"/>
              </a:solidFill>
            </a:endParaRPr>
          </a:p>
        </p:txBody>
      </p:sp>
    </p:spTree>
    <p:extLst>
      <p:ext uri="{BB962C8B-B14F-4D97-AF65-F5344CB8AC3E}">
        <p14:creationId xmlns="" xmlns:p14="http://schemas.microsoft.com/office/powerpoint/2010/main" val="2365344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533400" y="126566"/>
            <a:ext cx="3657600" cy="2743200"/>
          </a:xfrm>
        </p:spPr>
      </p:pic>
      <p:pic>
        <p:nvPicPr>
          <p:cNvPr id="7" name="Picture 6"/>
          <p:cNvPicPr>
            <a:picLocks noChangeAspect="1"/>
          </p:cNvPicPr>
          <p:nvPr/>
        </p:nvPicPr>
        <p:blipFill rotWithShape="1">
          <a:blip r:embed="rId3" cstate="print">
            <a:extLst>
              <a:ext uri="{28A0092B-C50C-407E-A947-70E740481C1C}">
                <a14:useLocalDpi xmlns="" xmlns:a14="http://schemas.microsoft.com/office/drawing/2010/main" val="0"/>
              </a:ext>
            </a:extLst>
          </a:blip>
          <a:srcRect r="22222"/>
          <a:stretch/>
        </p:blipFill>
        <p:spPr>
          <a:xfrm rot="5400000">
            <a:off x="439540" y="2937500"/>
            <a:ext cx="3793067" cy="3657600"/>
          </a:xfrm>
          <a:prstGeom prst="rect">
            <a:avLst/>
          </a:prstGeom>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164874" y="-49550"/>
            <a:ext cx="4441345" cy="3331009"/>
          </a:xfrm>
          <a:prstGeom prst="rect">
            <a:avLst/>
          </a:prstGeom>
        </p:spPr>
      </p:pic>
      <p:pic>
        <p:nvPicPr>
          <p:cNvPr id="9" name="Picture 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191000" y="3281459"/>
            <a:ext cx="4441345" cy="3331009"/>
          </a:xfrm>
          <a:prstGeom prst="rect">
            <a:avLst/>
          </a:prstGeom>
        </p:spPr>
      </p:pic>
      <p:sp>
        <p:nvSpPr>
          <p:cNvPr id="3" name="Title 2"/>
          <p:cNvSpPr>
            <a:spLocks noGrp="1"/>
          </p:cNvSpPr>
          <p:nvPr>
            <p:ph type="title"/>
          </p:nvPr>
        </p:nvSpPr>
        <p:spPr>
          <a:xfrm>
            <a:off x="348887" y="2104063"/>
            <a:ext cx="3918313" cy="765703"/>
          </a:xfrm>
        </p:spPr>
        <p:txBody>
          <a:bodyPr>
            <a:normAutofit fontScale="90000"/>
          </a:bodyPr>
          <a:lstStyle/>
          <a:p>
            <a:pPr algn="ctr"/>
            <a:r>
              <a:rPr lang="en-US" sz="6000" dirty="0" smtClean="0">
                <a:solidFill>
                  <a:schemeClr val="accent2"/>
                </a:solidFill>
                <a:latin typeface="Arial Black" panose="020B0A04020102020204" pitchFamily="34" charset="0"/>
              </a:rPr>
              <a:t>SHAFT 76</a:t>
            </a:r>
            <a:endParaRPr lang="en-US" sz="6000" dirty="0">
              <a:solidFill>
                <a:schemeClr val="accent2"/>
              </a:solidFill>
              <a:latin typeface="Arial Black" panose="020B0A04020102020204" pitchFamily="34" charset="0"/>
            </a:endParaRPr>
          </a:p>
        </p:txBody>
      </p:sp>
      <p:pic>
        <p:nvPicPr>
          <p:cNvPr id="10" name="Picture 9"/>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498745" y="5171450"/>
            <a:ext cx="2133600" cy="1600200"/>
          </a:xfrm>
          <a:prstGeom prst="rect">
            <a:avLst/>
          </a:prstGeom>
        </p:spPr>
      </p:pic>
    </p:spTree>
    <p:extLst>
      <p:ext uri="{BB962C8B-B14F-4D97-AF65-F5344CB8AC3E}">
        <p14:creationId xmlns="" xmlns:p14="http://schemas.microsoft.com/office/powerpoint/2010/main" val="42915154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533400"/>
            <a:ext cx="2743200" cy="609600"/>
          </a:xfrm>
        </p:spPr>
        <p:txBody>
          <a:bodyPr>
            <a:normAutofit/>
          </a:bodyPr>
          <a:lstStyle/>
          <a:p>
            <a:pPr algn="ctr"/>
            <a:r>
              <a:rPr lang="en-US" sz="2800" dirty="0" smtClean="0">
                <a:solidFill>
                  <a:schemeClr val="accent5"/>
                </a:solidFill>
                <a:latin typeface="Arial Black" panose="020B0A04020102020204" pitchFamily="34" charset="0"/>
              </a:rPr>
              <a:t>SHAFT 76</a:t>
            </a:r>
            <a:endParaRPr lang="en-US" sz="1800" dirty="0">
              <a:solidFill>
                <a:schemeClr val="accent5"/>
              </a:solidFill>
              <a:latin typeface="Arial Black" panose="020B0A04020102020204" pitchFamily="34" charset="0"/>
            </a:endParaRPr>
          </a:p>
        </p:txBody>
      </p:sp>
      <p:sp>
        <p:nvSpPr>
          <p:cNvPr id="2" name="TextBox 1"/>
          <p:cNvSpPr txBox="1"/>
          <p:nvPr/>
        </p:nvSpPr>
        <p:spPr>
          <a:xfrm>
            <a:off x="685800" y="2207008"/>
            <a:ext cx="3048000" cy="1323439"/>
          </a:xfrm>
          <a:prstGeom prst="rect">
            <a:avLst/>
          </a:prstGeom>
          <a:noFill/>
        </p:spPr>
        <p:txBody>
          <a:bodyPr wrap="square" rtlCol="0">
            <a:spAutoFit/>
          </a:bodyPr>
          <a:lstStyle/>
          <a:p>
            <a:pPr algn="r"/>
            <a:r>
              <a:rPr lang="en-US" sz="1600" dirty="0">
                <a:solidFill>
                  <a:schemeClr val="accent5"/>
                </a:solidFill>
                <a:latin typeface="Arial Black" panose="020B0A04020102020204" pitchFamily="34" charset="0"/>
              </a:rPr>
              <a:t>WATER CONTENT </a:t>
            </a:r>
            <a:r>
              <a:rPr lang="en-US" sz="1600" dirty="0" smtClean="0">
                <a:solidFill>
                  <a:schemeClr val="accent5"/>
                </a:solidFill>
                <a:latin typeface="Arial Black" panose="020B0A04020102020204" pitchFamily="34" charset="0"/>
              </a:rPr>
              <a:t>= 46%</a:t>
            </a:r>
            <a:r>
              <a:rPr lang="en-US" sz="1600" dirty="0">
                <a:solidFill>
                  <a:schemeClr val="accent5"/>
                </a:solidFill>
                <a:latin typeface="Arial Black" panose="020B0A04020102020204" pitchFamily="34" charset="0"/>
              </a:rPr>
              <a:t/>
            </a:r>
            <a:br>
              <a:rPr lang="en-US" sz="1600" dirty="0">
                <a:solidFill>
                  <a:schemeClr val="accent5"/>
                </a:solidFill>
                <a:latin typeface="Arial Black" panose="020B0A04020102020204" pitchFamily="34" charset="0"/>
              </a:rPr>
            </a:br>
            <a:r>
              <a:rPr lang="en-US" sz="1600" dirty="0">
                <a:solidFill>
                  <a:schemeClr val="accent5"/>
                </a:solidFill>
                <a:latin typeface="Arial Black" panose="020B0A04020102020204" pitchFamily="34" charset="0"/>
              </a:rPr>
              <a:t>PI </a:t>
            </a:r>
            <a:r>
              <a:rPr lang="en-US" sz="1600" dirty="0" smtClean="0">
                <a:solidFill>
                  <a:schemeClr val="accent5"/>
                </a:solidFill>
                <a:latin typeface="Arial Black" panose="020B0A04020102020204" pitchFamily="34" charset="0"/>
              </a:rPr>
              <a:t>= 65%</a:t>
            </a:r>
            <a:r>
              <a:rPr lang="en-US" sz="1600" dirty="0">
                <a:solidFill>
                  <a:schemeClr val="accent5"/>
                </a:solidFill>
                <a:latin typeface="Arial Black" panose="020B0A04020102020204" pitchFamily="34" charset="0"/>
              </a:rPr>
              <a:t/>
            </a:r>
            <a:br>
              <a:rPr lang="en-US" sz="1600" dirty="0">
                <a:solidFill>
                  <a:schemeClr val="accent5"/>
                </a:solidFill>
                <a:latin typeface="Arial Black" panose="020B0A04020102020204" pitchFamily="34" charset="0"/>
              </a:rPr>
            </a:br>
            <a:r>
              <a:rPr lang="en-US" sz="1600" dirty="0">
                <a:solidFill>
                  <a:schemeClr val="accent5"/>
                </a:solidFill>
                <a:latin typeface="Arial Black" panose="020B0A04020102020204" pitchFamily="34" charset="0"/>
              </a:rPr>
              <a:t>LIQUID LIMIT </a:t>
            </a:r>
            <a:r>
              <a:rPr lang="en-US" sz="1600" dirty="0" smtClean="0">
                <a:solidFill>
                  <a:schemeClr val="accent5"/>
                </a:solidFill>
                <a:latin typeface="Arial Black" panose="020B0A04020102020204" pitchFamily="34" charset="0"/>
              </a:rPr>
              <a:t>= 99%</a:t>
            </a:r>
            <a:r>
              <a:rPr lang="en-US" sz="1600" dirty="0">
                <a:solidFill>
                  <a:schemeClr val="accent5"/>
                </a:solidFill>
                <a:latin typeface="Arial Black" panose="020B0A04020102020204" pitchFamily="34" charset="0"/>
              </a:rPr>
              <a:t/>
            </a:r>
            <a:br>
              <a:rPr lang="en-US" sz="1600" dirty="0">
                <a:solidFill>
                  <a:schemeClr val="accent5"/>
                </a:solidFill>
                <a:latin typeface="Arial Black" panose="020B0A04020102020204" pitchFamily="34" charset="0"/>
              </a:rPr>
            </a:br>
            <a:r>
              <a:rPr lang="en-US" sz="1600" dirty="0">
                <a:solidFill>
                  <a:schemeClr val="accent5"/>
                </a:solidFill>
                <a:latin typeface="Arial Black" panose="020B0A04020102020204" pitchFamily="34" charset="0"/>
              </a:rPr>
              <a:t>VOLUME CHANGE </a:t>
            </a:r>
            <a:r>
              <a:rPr lang="en-US" sz="1600" dirty="0" smtClean="0">
                <a:solidFill>
                  <a:schemeClr val="accent5"/>
                </a:solidFill>
                <a:latin typeface="Arial Black" panose="020B0A04020102020204" pitchFamily="34" charset="0"/>
              </a:rPr>
              <a:t>= 184%</a:t>
            </a:r>
            <a:endParaRPr lang="en-US" sz="1600" dirty="0">
              <a:solidFill>
                <a:schemeClr val="accent5"/>
              </a:solidFill>
            </a:endParaRPr>
          </a:p>
        </p:txBody>
      </p:sp>
      <p:sp>
        <p:nvSpPr>
          <p:cNvPr id="4" name="TextBox 3"/>
          <p:cNvSpPr txBox="1"/>
          <p:nvPr/>
        </p:nvSpPr>
        <p:spPr>
          <a:xfrm>
            <a:off x="655310" y="4409182"/>
            <a:ext cx="3078489" cy="1077218"/>
          </a:xfrm>
          <a:prstGeom prst="rect">
            <a:avLst/>
          </a:prstGeom>
          <a:noFill/>
        </p:spPr>
        <p:txBody>
          <a:bodyPr wrap="square" rtlCol="0">
            <a:spAutoFit/>
          </a:bodyPr>
          <a:lstStyle/>
          <a:p>
            <a:pPr algn="r"/>
            <a:r>
              <a:rPr lang="en-US" sz="1600" dirty="0">
                <a:solidFill>
                  <a:schemeClr val="accent5"/>
                </a:solidFill>
                <a:latin typeface="Arial Black" panose="020B0A04020102020204" pitchFamily="34" charset="0"/>
              </a:rPr>
              <a:t>WATER CONTENT </a:t>
            </a:r>
            <a:r>
              <a:rPr lang="en-US" sz="1600" dirty="0" smtClean="0">
                <a:solidFill>
                  <a:schemeClr val="accent5"/>
                </a:solidFill>
                <a:latin typeface="Arial Black" panose="020B0A04020102020204" pitchFamily="34" charset="0"/>
              </a:rPr>
              <a:t>=40%</a:t>
            </a:r>
            <a:r>
              <a:rPr lang="en-US" sz="1600" dirty="0">
                <a:solidFill>
                  <a:schemeClr val="accent5"/>
                </a:solidFill>
                <a:latin typeface="Arial Black" panose="020B0A04020102020204" pitchFamily="34" charset="0"/>
              </a:rPr>
              <a:t/>
            </a:r>
            <a:br>
              <a:rPr lang="en-US" sz="1600" dirty="0">
                <a:solidFill>
                  <a:schemeClr val="accent5"/>
                </a:solidFill>
                <a:latin typeface="Arial Black" panose="020B0A04020102020204" pitchFamily="34" charset="0"/>
              </a:rPr>
            </a:br>
            <a:r>
              <a:rPr lang="en-US" sz="1600" dirty="0">
                <a:solidFill>
                  <a:schemeClr val="accent5"/>
                </a:solidFill>
                <a:latin typeface="Arial Black" panose="020B0A04020102020204" pitchFamily="34" charset="0"/>
              </a:rPr>
              <a:t>PI </a:t>
            </a:r>
            <a:r>
              <a:rPr lang="en-US" sz="1600" dirty="0" smtClean="0">
                <a:solidFill>
                  <a:schemeClr val="accent5"/>
                </a:solidFill>
                <a:latin typeface="Arial Black" panose="020B0A04020102020204" pitchFamily="34" charset="0"/>
              </a:rPr>
              <a:t>= 52%</a:t>
            </a:r>
            <a:r>
              <a:rPr lang="en-US" sz="1600" dirty="0">
                <a:solidFill>
                  <a:schemeClr val="accent5"/>
                </a:solidFill>
                <a:latin typeface="Arial Black" panose="020B0A04020102020204" pitchFamily="34" charset="0"/>
              </a:rPr>
              <a:t/>
            </a:r>
            <a:br>
              <a:rPr lang="en-US" sz="1600" dirty="0">
                <a:solidFill>
                  <a:schemeClr val="accent5"/>
                </a:solidFill>
                <a:latin typeface="Arial Black" panose="020B0A04020102020204" pitchFamily="34" charset="0"/>
              </a:rPr>
            </a:br>
            <a:r>
              <a:rPr lang="en-US" sz="1600" dirty="0">
                <a:solidFill>
                  <a:schemeClr val="accent5"/>
                </a:solidFill>
                <a:latin typeface="Arial Black" panose="020B0A04020102020204" pitchFamily="34" charset="0"/>
              </a:rPr>
              <a:t>LIQUID LIMIT </a:t>
            </a:r>
            <a:r>
              <a:rPr lang="en-US" sz="1600" dirty="0" smtClean="0">
                <a:solidFill>
                  <a:schemeClr val="accent5"/>
                </a:solidFill>
                <a:latin typeface="Arial Black" panose="020B0A04020102020204" pitchFamily="34" charset="0"/>
              </a:rPr>
              <a:t>=81%</a:t>
            </a:r>
            <a:r>
              <a:rPr lang="en-US" sz="1600" dirty="0">
                <a:solidFill>
                  <a:schemeClr val="accent5"/>
                </a:solidFill>
                <a:latin typeface="Arial Black" panose="020B0A04020102020204" pitchFamily="34" charset="0"/>
              </a:rPr>
              <a:t/>
            </a:r>
            <a:br>
              <a:rPr lang="en-US" sz="1600" dirty="0">
                <a:solidFill>
                  <a:schemeClr val="accent5"/>
                </a:solidFill>
                <a:latin typeface="Arial Black" panose="020B0A04020102020204" pitchFamily="34" charset="0"/>
              </a:rPr>
            </a:br>
            <a:r>
              <a:rPr lang="en-US" sz="1600" dirty="0">
                <a:solidFill>
                  <a:schemeClr val="accent5"/>
                </a:solidFill>
                <a:latin typeface="Arial Black" panose="020B0A04020102020204" pitchFamily="34" charset="0"/>
              </a:rPr>
              <a:t>VOLUME CHANGE </a:t>
            </a:r>
            <a:r>
              <a:rPr lang="en-US" sz="1600" dirty="0" smtClean="0">
                <a:solidFill>
                  <a:schemeClr val="accent5"/>
                </a:solidFill>
                <a:latin typeface="Arial Black" panose="020B0A04020102020204" pitchFamily="34" charset="0"/>
              </a:rPr>
              <a:t>= 136%</a:t>
            </a:r>
            <a:endParaRPr lang="en-US" sz="1600" dirty="0">
              <a:solidFill>
                <a:schemeClr val="accent5"/>
              </a:solidFill>
            </a:endParaRPr>
          </a:p>
        </p:txBody>
      </p:sp>
      <p:sp>
        <p:nvSpPr>
          <p:cNvPr id="5" name="TextBox 4"/>
          <p:cNvSpPr txBox="1"/>
          <p:nvPr/>
        </p:nvSpPr>
        <p:spPr>
          <a:xfrm>
            <a:off x="369620" y="1676400"/>
            <a:ext cx="3558144" cy="369332"/>
          </a:xfrm>
          <a:prstGeom prst="rect">
            <a:avLst/>
          </a:prstGeom>
          <a:noFill/>
        </p:spPr>
        <p:txBody>
          <a:bodyPr wrap="square" rtlCol="0">
            <a:spAutoFit/>
          </a:bodyPr>
          <a:lstStyle/>
          <a:p>
            <a:r>
              <a:rPr lang="en-US" u="sng" dirty="0">
                <a:solidFill>
                  <a:schemeClr val="accent5"/>
                </a:solidFill>
                <a:latin typeface="Arial Black" panose="020B0A04020102020204" pitchFamily="34" charset="0"/>
              </a:rPr>
              <a:t>WEATHERED YAZOO </a:t>
            </a:r>
            <a:r>
              <a:rPr lang="en-US" u="sng" dirty="0" smtClean="0">
                <a:solidFill>
                  <a:schemeClr val="accent5"/>
                </a:solidFill>
                <a:latin typeface="Arial Black" panose="020B0A04020102020204" pitchFamily="34" charset="0"/>
              </a:rPr>
              <a:t>CLAY</a:t>
            </a:r>
            <a:endParaRPr lang="en-US" dirty="0">
              <a:solidFill>
                <a:schemeClr val="accent5"/>
              </a:solidFill>
            </a:endParaRPr>
          </a:p>
        </p:txBody>
      </p:sp>
      <p:sp>
        <p:nvSpPr>
          <p:cNvPr id="7" name="TextBox 6"/>
          <p:cNvSpPr txBox="1"/>
          <p:nvPr/>
        </p:nvSpPr>
        <p:spPr>
          <a:xfrm>
            <a:off x="152400" y="3849670"/>
            <a:ext cx="3927763" cy="369332"/>
          </a:xfrm>
          <a:prstGeom prst="rect">
            <a:avLst/>
          </a:prstGeom>
          <a:noFill/>
        </p:spPr>
        <p:txBody>
          <a:bodyPr wrap="square" rtlCol="0">
            <a:spAutoFit/>
          </a:bodyPr>
          <a:lstStyle/>
          <a:p>
            <a:r>
              <a:rPr lang="en-US" u="sng" dirty="0">
                <a:solidFill>
                  <a:schemeClr val="accent5"/>
                </a:solidFill>
                <a:latin typeface="Arial Black" panose="020B0A04020102020204" pitchFamily="34" charset="0"/>
              </a:rPr>
              <a:t>UNWEATHERED YAZOO CLAY</a:t>
            </a:r>
            <a:endParaRPr lang="en-US" dirty="0">
              <a:solidFill>
                <a:schemeClr val="accent5"/>
              </a:solidFill>
            </a:endParaRPr>
          </a:p>
        </p:txBody>
      </p:sp>
      <p:pic>
        <p:nvPicPr>
          <p:cNvPr id="9" name="Content Placeholder 8"/>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4080163" y="381000"/>
            <a:ext cx="4835237" cy="6257365"/>
          </a:xfrm>
        </p:spPr>
      </p:pic>
    </p:spTree>
    <p:extLst>
      <p:ext uri="{BB962C8B-B14F-4D97-AF65-F5344CB8AC3E}">
        <p14:creationId xmlns="" xmlns:p14="http://schemas.microsoft.com/office/powerpoint/2010/main" val="2347261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554692" y="914400"/>
            <a:ext cx="6034616" cy="4525962"/>
          </a:xfrm>
        </p:spPr>
      </p:pic>
      <p:sp>
        <p:nvSpPr>
          <p:cNvPr id="4" name="Title 3"/>
          <p:cNvSpPr>
            <a:spLocks noGrp="1"/>
          </p:cNvSpPr>
          <p:nvPr>
            <p:ph type="title"/>
          </p:nvPr>
        </p:nvSpPr>
        <p:spPr>
          <a:xfrm>
            <a:off x="304800" y="76200"/>
            <a:ext cx="8534400" cy="762000"/>
          </a:xfrm>
        </p:spPr>
        <p:txBody>
          <a:bodyPr>
            <a:normAutofit/>
          </a:bodyPr>
          <a:lstStyle/>
          <a:p>
            <a:pPr algn="ctr"/>
            <a:r>
              <a:rPr lang="en-US" sz="2800" dirty="0" smtClean="0">
                <a:solidFill>
                  <a:schemeClr val="accent5"/>
                </a:solidFill>
                <a:latin typeface="Arial Black" panose="020B0A04020102020204" pitchFamily="34" charset="0"/>
              </a:rPr>
              <a:t>BASELINE READINGS AND SOIL BACKFILL</a:t>
            </a:r>
            <a:endParaRPr lang="en-US" sz="2800" dirty="0">
              <a:solidFill>
                <a:schemeClr val="accent5"/>
              </a:solidFill>
              <a:latin typeface="Arial Black" panose="020B0A04020102020204" pitchFamily="34" charset="0"/>
            </a:endParaRPr>
          </a:p>
        </p:txBody>
      </p:sp>
      <p:sp>
        <p:nvSpPr>
          <p:cNvPr id="2" name="TextBox 1"/>
          <p:cNvSpPr txBox="1"/>
          <p:nvPr/>
        </p:nvSpPr>
        <p:spPr>
          <a:xfrm>
            <a:off x="2667000" y="5638800"/>
            <a:ext cx="3581400" cy="523220"/>
          </a:xfrm>
          <a:prstGeom prst="rect">
            <a:avLst/>
          </a:prstGeom>
          <a:noFill/>
        </p:spPr>
        <p:txBody>
          <a:bodyPr wrap="square" rtlCol="0">
            <a:spAutoFit/>
          </a:bodyPr>
          <a:lstStyle/>
          <a:p>
            <a:pPr algn="ctr"/>
            <a:r>
              <a:rPr lang="en-US" sz="2800" dirty="0">
                <a:solidFill>
                  <a:schemeClr val="accent5"/>
                </a:solidFill>
                <a:latin typeface="Arial Black" panose="020B0A04020102020204" pitchFamily="34" charset="0"/>
              </a:rPr>
              <a:t>(AUG. 15, 2102)</a:t>
            </a:r>
            <a:endParaRPr lang="en-US" sz="2800" dirty="0">
              <a:solidFill>
                <a:schemeClr val="accent5"/>
              </a:solidFill>
            </a:endParaRPr>
          </a:p>
        </p:txBody>
      </p:sp>
    </p:spTree>
    <p:extLst>
      <p:ext uri="{BB962C8B-B14F-4D97-AF65-F5344CB8AC3E}">
        <p14:creationId xmlns="" xmlns:p14="http://schemas.microsoft.com/office/powerpoint/2010/main" val="866142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2800" dirty="0" smtClean="0">
                <a:solidFill>
                  <a:schemeClr val="tx1"/>
                </a:solidFill>
                <a:latin typeface="Arial Black" panose="020B0A04020102020204" pitchFamily="34" charset="0"/>
              </a:rPr>
              <a:t>SHAFT EXCAVATION (Sept. 12, 2012)</a:t>
            </a:r>
            <a:endParaRPr lang="en-US" sz="2800" dirty="0">
              <a:solidFill>
                <a:schemeClr val="tx1"/>
              </a:solidFill>
              <a:latin typeface="Arial Black" panose="020B0A04020102020204" pitchFamily="34" charset="0"/>
            </a:endParaRPr>
          </a:p>
        </p:txBody>
      </p:sp>
      <p:sp>
        <p:nvSpPr>
          <p:cNvPr id="2" name="TextBox 1"/>
          <p:cNvSpPr txBox="1"/>
          <p:nvPr/>
        </p:nvSpPr>
        <p:spPr>
          <a:xfrm>
            <a:off x="5029200" y="6256923"/>
            <a:ext cx="1289135" cy="338554"/>
          </a:xfrm>
          <a:prstGeom prst="rect">
            <a:avLst/>
          </a:prstGeom>
          <a:noFill/>
        </p:spPr>
        <p:txBody>
          <a:bodyPr wrap="none" rtlCol="0">
            <a:spAutoFit/>
          </a:bodyPr>
          <a:lstStyle/>
          <a:p>
            <a:r>
              <a:rPr lang="en-US" sz="1600" dirty="0" smtClean="0">
                <a:latin typeface="Arial Black" panose="020B0A04020102020204" pitchFamily="34" charset="0"/>
              </a:rPr>
              <a:t>SHAFT 64</a:t>
            </a:r>
            <a:endParaRPr lang="en-US" sz="1600" dirty="0">
              <a:latin typeface="Arial Black" panose="020B0A04020102020204" pitchFamily="34" charset="0"/>
            </a:endParaRPr>
          </a:p>
        </p:txBody>
      </p:sp>
      <p:pic>
        <p:nvPicPr>
          <p:cNvPr id="11" name="Picture 10"/>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27000" y="1405354"/>
            <a:ext cx="4978400" cy="3733800"/>
          </a:xfrm>
          <a:prstGeom prst="rect">
            <a:avLst/>
          </a:prstGeom>
        </p:spPr>
      </p:pic>
      <p:sp>
        <p:nvSpPr>
          <p:cNvPr id="12" name="TextBox 11"/>
          <p:cNvSpPr txBox="1"/>
          <p:nvPr/>
        </p:nvSpPr>
        <p:spPr>
          <a:xfrm>
            <a:off x="2895600" y="4114800"/>
            <a:ext cx="1428596" cy="369332"/>
          </a:xfrm>
          <a:prstGeom prst="rect">
            <a:avLst/>
          </a:prstGeom>
          <a:noFill/>
        </p:spPr>
        <p:txBody>
          <a:bodyPr wrap="none" rtlCol="0">
            <a:spAutoFit/>
          </a:bodyPr>
          <a:lstStyle/>
          <a:p>
            <a:r>
              <a:rPr lang="en-US" dirty="0" smtClean="0">
                <a:latin typeface="Arial Black" panose="020B0A04020102020204" pitchFamily="34" charset="0"/>
              </a:rPr>
              <a:t>SHAFT 64</a:t>
            </a:r>
            <a:endParaRPr lang="en-US" dirty="0">
              <a:latin typeface="Arial Black" panose="020B0A04020102020204" pitchFamily="34" charset="0"/>
            </a:endParaRPr>
          </a:p>
        </p:txBody>
      </p:sp>
      <p:cxnSp>
        <p:nvCxnSpPr>
          <p:cNvPr id="15" name="Straight Arrow Connector 14"/>
          <p:cNvCxnSpPr>
            <a:stCxn id="12" idx="1"/>
          </p:cNvCxnSpPr>
          <p:nvPr/>
        </p:nvCxnSpPr>
        <p:spPr>
          <a:xfrm flipH="1" flipV="1">
            <a:off x="2438400" y="3272254"/>
            <a:ext cx="457200" cy="10272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9" name="Content Placeholder 18"/>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5395560" y="1320300"/>
            <a:ext cx="3394471" cy="4525962"/>
          </a:xfrm>
        </p:spPr>
      </p:pic>
      <p:cxnSp>
        <p:nvCxnSpPr>
          <p:cNvPr id="9" name="Straight Arrow Connector 8"/>
          <p:cNvCxnSpPr/>
          <p:nvPr/>
        </p:nvCxnSpPr>
        <p:spPr>
          <a:xfrm flipV="1">
            <a:off x="6318335" y="5266323"/>
            <a:ext cx="844465" cy="115987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650639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2800" dirty="0" smtClean="0">
                <a:solidFill>
                  <a:schemeClr val="tx1"/>
                </a:solidFill>
                <a:latin typeface="Arial Black" panose="020B0A04020102020204" pitchFamily="34" charset="0"/>
              </a:rPr>
              <a:t>SHAFT EXCAVATION (Sept. 12, 2012)</a:t>
            </a:r>
            <a:endParaRPr lang="en-US" sz="2800" dirty="0">
              <a:solidFill>
                <a:schemeClr val="tx1"/>
              </a:solidFill>
              <a:latin typeface="Arial Black" panose="020B0A04020102020204" pitchFamily="34" charset="0"/>
            </a:endParaRPr>
          </a:p>
        </p:txBody>
      </p:sp>
      <p:sp>
        <p:nvSpPr>
          <p:cNvPr id="2" name="TextBox 1"/>
          <p:cNvSpPr txBox="1"/>
          <p:nvPr/>
        </p:nvSpPr>
        <p:spPr>
          <a:xfrm>
            <a:off x="5029200" y="6256923"/>
            <a:ext cx="1289135" cy="338554"/>
          </a:xfrm>
          <a:prstGeom prst="rect">
            <a:avLst/>
          </a:prstGeom>
          <a:noFill/>
        </p:spPr>
        <p:txBody>
          <a:bodyPr wrap="none" rtlCol="0">
            <a:spAutoFit/>
          </a:bodyPr>
          <a:lstStyle/>
          <a:p>
            <a:r>
              <a:rPr lang="en-US" sz="1600" dirty="0" smtClean="0">
                <a:latin typeface="Arial Black" panose="020B0A04020102020204" pitchFamily="34" charset="0"/>
              </a:rPr>
              <a:t>SHAFT 76</a:t>
            </a:r>
            <a:endParaRPr lang="en-US" sz="1600" dirty="0">
              <a:latin typeface="Arial Black" panose="020B0A04020102020204" pitchFamily="34" charset="0"/>
            </a:endParaRPr>
          </a:p>
        </p:txBody>
      </p:sp>
      <p:sp>
        <p:nvSpPr>
          <p:cNvPr id="12" name="TextBox 11"/>
          <p:cNvSpPr txBox="1"/>
          <p:nvPr/>
        </p:nvSpPr>
        <p:spPr>
          <a:xfrm>
            <a:off x="2895600" y="4114800"/>
            <a:ext cx="1428596" cy="369332"/>
          </a:xfrm>
          <a:prstGeom prst="rect">
            <a:avLst/>
          </a:prstGeom>
          <a:noFill/>
        </p:spPr>
        <p:txBody>
          <a:bodyPr wrap="none" rtlCol="0">
            <a:spAutoFit/>
          </a:bodyPr>
          <a:lstStyle/>
          <a:p>
            <a:r>
              <a:rPr lang="en-US" dirty="0" smtClean="0">
                <a:latin typeface="Arial Black" panose="020B0A04020102020204" pitchFamily="34" charset="0"/>
              </a:rPr>
              <a:t>SHAFT 64</a:t>
            </a:r>
            <a:endParaRPr lang="en-US" dirty="0">
              <a:latin typeface="Arial Black" panose="020B0A04020102020204" pitchFamily="34" charset="0"/>
            </a:endParaRPr>
          </a:p>
        </p:txBody>
      </p:sp>
      <p:cxnSp>
        <p:nvCxnSpPr>
          <p:cNvPr id="15" name="Straight Arrow Connector 14"/>
          <p:cNvCxnSpPr>
            <a:stCxn id="12" idx="1"/>
          </p:cNvCxnSpPr>
          <p:nvPr/>
        </p:nvCxnSpPr>
        <p:spPr>
          <a:xfrm flipH="1" flipV="1">
            <a:off x="2438400" y="3272254"/>
            <a:ext cx="457200" cy="102721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52400" y="1407640"/>
            <a:ext cx="5156200" cy="3867150"/>
          </a:xfrm>
          <a:prstGeom prst="rect">
            <a:avLst/>
          </a:prstGeom>
        </p:spPr>
      </p:pic>
      <p:pic>
        <p:nvPicPr>
          <p:cNvPr id="6" name="Content Placeholder 5"/>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5465564" y="1407640"/>
            <a:ext cx="3394471" cy="4525962"/>
          </a:xfrm>
        </p:spPr>
      </p:pic>
      <p:cxnSp>
        <p:nvCxnSpPr>
          <p:cNvPr id="9" name="Straight Arrow Connector 8"/>
          <p:cNvCxnSpPr/>
          <p:nvPr/>
        </p:nvCxnSpPr>
        <p:spPr>
          <a:xfrm flipV="1">
            <a:off x="6318335" y="5266323"/>
            <a:ext cx="844465" cy="115987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981200" y="4299466"/>
            <a:ext cx="1428596" cy="369332"/>
          </a:xfrm>
          <a:prstGeom prst="rect">
            <a:avLst/>
          </a:prstGeom>
          <a:noFill/>
        </p:spPr>
        <p:txBody>
          <a:bodyPr wrap="none" rtlCol="0">
            <a:spAutoFit/>
          </a:bodyPr>
          <a:lstStyle/>
          <a:p>
            <a:r>
              <a:rPr lang="en-US" dirty="0" smtClean="0">
                <a:latin typeface="Arial Black" panose="020B0A04020102020204" pitchFamily="34" charset="0"/>
              </a:rPr>
              <a:t>SHAFT 76</a:t>
            </a:r>
            <a:endParaRPr lang="en-US" dirty="0">
              <a:latin typeface="Arial Black" panose="020B0A04020102020204" pitchFamily="34" charset="0"/>
            </a:endParaRPr>
          </a:p>
        </p:txBody>
      </p:sp>
      <p:cxnSp>
        <p:nvCxnSpPr>
          <p:cNvPr id="10" name="Straight Arrow Connector 9"/>
          <p:cNvCxnSpPr/>
          <p:nvPr/>
        </p:nvCxnSpPr>
        <p:spPr>
          <a:xfrm flipV="1">
            <a:off x="3409796" y="3429000"/>
            <a:ext cx="552604" cy="10551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623157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 xmlns:a14="http://schemas.microsoft.com/office/drawing/2010/main" val="0"/>
              </a:ext>
            </a:extLst>
          </a:blip>
          <a:srcRect t="7080" b="4779"/>
          <a:stretch/>
        </p:blipFill>
        <p:spPr>
          <a:xfrm>
            <a:off x="1807227" y="639762"/>
            <a:ext cx="5050773" cy="5761038"/>
          </a:xfrm>
        </p:spPr>
      </p:pic>
      <p:sp>
        <p:nvSpPr>
          <p:cNvPr id="3" name="Title 2"/>
          <p:cNvSpPr>
            <a:spLocks noGrp="1"/>
          </p:cNvSpPr>
          <p:nvPr>
            <p:ph type="title"/>
          </p:nvPr>
        </p:nvSpPr>
        <p:spPr>
          <a:xfrm>
            <a:off x="2743200" y="0"/>
            <a:ext cx="3200400" cy="639762"/>
          </a:xfrm>
        </p:spPr>
        <p:txBody>
          <a:bodyPr>
            <a:normAutofit/>
          </a:bodyPr>
          <a:lstStyle/>
          <a:p>
            <a:r>
              <a:rPr lang="en-US" sz="2000" dirty="0" smtClean="0">
                <a:solidFill>
                  <a:schemeClr val="accent5"/>
                </a:solidFill>
                <a:latin typeface="Arial Black" panose="020B0A04020102020204" pitchFamily="34" charset="0"/>
              </a:rPr>
              <a:t>Shaft 76 Inclinometer</a:t>
            </a:r>
            <a:endParaRPr lang="en-US" sz="2000" dirty="0">
              <a:solidFill>
                <a:schemeClr val="accent5"/>
              </a:solidFill>
              <a:latin typeface="Arial Black" panose="020B0A04020102020204" pitchFamily="34" charset="0"/>
            </a:endParaRPr>
          </a:p>
        </p:txBody>
      </p:sp>
    </p:spTree>
    <p:extLst>
      <p:ext uri="{BB962C8B-B14F-4D97-AF65-F5344CB8AC3E}">
        <p14:creationId xmlns="" xmlns:p14="http://schemas.microsoft.com/office/powerpoint/2010/main" val="1344640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00152" y="1600200"/>
            <a:ext cx="4425949" cy="3319462"/>
          </a:xfrm>
        </p:spPr>
      </p:pic>
      <p:sp>
        <p:nvSpPr>
          <p:cNvPr id="3" name="Title 2"/>
          <p:cNvSpPr>
            <a:spLocks noGrp="1"/>
          </p:cNvSpPr>
          <p:nvPr>
            <p:ph type="title"/>
          </p:nvPr>
        </p:nvSpPr>
        <p:spPr>
          <a:xfrm>
            <a:off x="457200" y="274638"/>
            <a:ext cx="8229600" cy="835024"/>
          </a:xfrm>
        </p:spPr>
        <p:txBody>
          <a:bodyPr>
            <a:normAutofit/>
          </a:bodyPr>
          <a:lstStyle/>
          <a:p>
            <a:pPr algn="ctr"/>
            <a:r>
              <a:rPr lang="en-US" sz="3200" dirty="0" smtClean="0">
                <a:solidFill>
                  <a:schemeClr val="accent5"/>
                </a:solidFill>
                <a:latin typeface="Arial Black" panose="020B0A04020102020204" pitchFamily="34" charset="0"/>
              </a:rPr>
              <a:t>WALL PANEL CONSTRUCTION</a:t>
            </a:r>
            <a:endParaRPr lang="en-US" sz="3200" dirty="0">
              <a:solidFill>
                <a:schemeClr val="accent5"/>
              </a:solidFill>
              <a:latin typeface="Arial Black" panose="020B0A04020102020204" pitchFamily="34" charset="0"/>
            </a:endParaRPr>
          </a:p>
        </p:txBody>
      </p:sp>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50235" y="3200400"/>
            <a:ext cx="4572000" cy="3429000"/>
          </a:xfrm>
          <a:prstGeom prst="rect">
            <a:avLst/>
          </a:prstGeom>
        </p:spPr>
      </p:pic>
      <p:sp>
        <p:nvSpPr>
          <p:cNvPr id="2" name="TextBox 1"/>
          <p:cNvSpPr txBox="1"/>
          <p:nvPr/>
        </p:nvSpPr>
        <p:spPr>
          <a:xfrm>
            <a:off x="533400" y="5410200"/>
            <a:ext cx="3200400" cy="523220"/>
          </a:xfrm>
          <a:prstGeom prst="rect">
            <a:avLst/>
          </a:prstGeom>
          <a:noFill/>
        </p:spPr>
        <p:txBody>
          <a:bodyPr wrap="square" rtlCol="0">
            <a:spAutoFit/>
          </a:bodyPr>
          <a:lstStyle/>
          <a:p>
            <a:r>
              <a:rPr lang="en-US" sz="2800" dirty="0">
                <a:solidFill>
                  <a:schemeClr val="accent5"/>
                </a:solidFill>
                <a:latin typeface="Arial Black" panose="020B0A04020102020204" pitchFamily="34" charset="0"/>
              </a:rPr>
              <a:t>(April 10, 2013)</a:t>
            </a:r>
            <a:endParaRPr lang="en-US" sz="2800" dirty="0">
              <a:solidFill>
                <a:schemeClr val="accent5"/>
              </a:solidFill>
            </a:endParaRPr>
          </a:p>
        </p:txBody>
      </p:sp>
    </p:spTree>
    <p:extLst>
      <p:ext uri="{BB962C8B-B14F-4D97-AF65-F5344CB8AC3E}">
        <p14:creationId xmlns="" xmlns:p14="http://schemas.microsoft.com/office/powerpoint/2010/main" val="24719408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933296" y="1170573"/>
            <a:ext cx="6781800" cy="5086350"/>
          </a:xfrm>
        </p:spPr>
      </p:pic>
      <p:sp>
        <p:nvSpPr>
          <p:cNvPr id="3" name="Title 2"/>
          <p:cNvSpPr>
            <a:spLocks noGrp="1"/>
          </p:cNvSpPr>
          <p:nvPr>
            <p:ph type="title"/>
          </p:nvPr>
        </p:nvSpPr>
        <p:spPr>
          <a:xfrm>
            <a:off x="457200" y="274638"/>
            <a:ext cx="8229600" cy="639762"/>
          </a:xfrm>
        </p:spPr>
        <p:txBody>
          <a:bodyPr>
            <a:normAutofit/>
          </a:bodyPr>
          <a:lstStyle/>
          <a:p>
            <a:pPr algn="ctr"/>
            <a:r>
              <a:rPr lang="en-US" sz="2400" dirty="0" smtClean="0">
                <a:solidFill>
                  <a:schemeClr val="accent5"/>
                </a:solidFill>
                <a:latin typeface="Arial Black" panose="020B0A04020102020204" pitchFamily="34" charset="0"/>
              </a:rPr>
              <a:t>WALL CONSTRUCTION (June 23, 2013)</a:t>
            </a:r>
            <a:endParaRPr lang="en-US" sz="2400" dirty="0">
              <a:solidFill>
                <a:schemeClr val="accent5"/>
              </a:solidFill>
              <a:latin typeface="Arial Black" panose="020B0A04020102020204" pitchFamily="34" charset="0"/>
            </a:endParaRPr>
          </a:p>
        </p:txBody>
      </p:sp>
      <p:sp>
        <p:nvSpPr>
          <p:cNvPr id="5" name="TextBox 4"/>
          <p:cNvSpPr txBox="1"/>
          <p:nvPr/>
        </p:nvSpPr>
        <p:spPr>
          <a:xfrm>
            <a:off x="4023363" y="2415645"/>
            <a:ext cx="1428596" cy="369332"/>
          </a:xfrm>
          <a:prstGeom prst="rect">
            <a:avLst/>
          </a:prstGeom>
          <a:noFill/>
        </p:spPr>
        <p:txBody>
          <a:bodyPr wrap="none" rtlCol="0">
            <a:spAutoFit/>
          </a:bodyPr>
          <a:lstStyle/>
          <a:p>
            <a:r>
              <a:rPr lang="en-US" dirty="0" smtClean="0">
                <a:solidFill>
                  <a:schemeClr val="accent4"/>
                </a:solidFill>
                <a:latin typeface="Arial Black" panose="020B0A04020102020204" pitchFamily="34" charset="0"/>
              </a:rPr>
              <a:t>SHAFT 76</a:t>
            </a:r>
            <a:endParaRPr lang="en-US" dirty="0">
              <a:solidFill>
                <a:schemeClr val="accent4"/>
              </a:solidFill>
              <a:latin typeface="Arial Black" panose="020B0A04020102020204" pitchFamily="34" charset="0"/>
            </a:endParaRPr>
          </a:p>
        </p:txBody>
      </p:sp>
      <p:sp>
        <p:nvSpPr>
          <p:cNvPr id="6" name="TextBox 5"/>
          <p:cNvSpPr txBox="1"/>
          <p:nvPr/>
        </p:nvSpPr>
        <p:spPr>
          <a:xfrm>
            <a:off x="1761522" y="2080567"/>
            <a:ext cx="1428596" cy="369332"/>
          </a:xfrm>
          <a:prstGeom prst="rect">
            <a:avLst/>
          </a:prstGeom>
          <a:noFill/>
        </p:spPr>
        <p:txBody>
          <a:bodyPr wrap="none" rtlCol="0">
            <a:spAutoFit/>
          </a:bodyPr>
          <a:lstStyle/>
          <a:p>
            <a:r>
              <a:rPr lang="en-US" dirty="0" smtClean="0">
                <a:solidFill>
                  <a:schemeClr val="accent4"/>
                </a:solidFill>
                <a:latin typeface="Arial Black" panose="020B0A04020102020204" pitchFamily="34" charset="0"/>
              </a:rPr>
              <a:t>SHAFT 64</a:t>
            </a:r>
            <a:endParaRPr lang="en-US" dirty="0">
              <a:solidFill>
                <a:schemeClr val="accent4"/>
              </a:solidFill>
              <a:latin typeface="Arial Black" panose="020B0A04020102020204" pitchFamily="34" charset="0"/>
            </a:endParaRPr>
          </a:p>
        </p:txBody>
      </p:sp>
      <p:cxnSp>
        <p:nvCxnSpPr>
          <p:cNvPr id="7" name="Straight Arrow Connector 6"/>
          <p:cNvCxnSpPr/>
          <p:nvPr/>
        </p:nvCxnSpPr>
        <p:spPr>
          <a:xfrm>
            <a:off x="3106045" y="2313573"/>
            <a:ext cx="630971" cy="863837"/>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362867" y="2667000"/>
            <a:ext cx="580734" cy="914400"/>
          </a:xfrm>
          <a:prstGeom prst="straightConnector1">
            <a:avLst/>
          </a:prstGeom>
          <a:ln w="381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7253776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565150"/>
          </a:xfrm>
        </p:spPr>
        <p:txBody>
          <a:bodyPr>
            <a:normAutofit/>
          </a:bodyPr>
          <a:lstStyle/>
          <a:p>
            <a:pPr algn="ctr"/>
            <a:r>
              <a:rPr lang="en-US" sz="2400" dirty="0" smtClean="0">
                <a:solidFill>
                  <a:schemeClr val="accent5"/>
                </a:solidFill>
                <a:latin typeface="Arial Black" panose="020B0A04020102020204" pitchFamily="34" charset="0"/>
              </a:rPr>
              <a:t>RETAINING WALL BORING LOGS</a:t>
            </a:r>
            <a:endParaRPr lang="en-US" sz="2400" dirty="0">
              <a:solidFill>
                <a:schemeClr val="accent5"/>
              </a:solidFill>
              <a:latin typeface="Arial Black" panose="020B0A04020102020204" pitchFamily="34" charset="0"/>
            </a:endParaRPr>
          </a:p>
        </p:txBody>
      </p:sp>
      <p:sp>
        <p:nvSpPr>
          <p:cNvPr id="5" name="Text Placeholder 4"/>
          <p:cNvSpPr>
            <a:spLocks noGrp="1"/>
          </p:cNvSpPr>
          <p:nvPr>
            <p:ph type="body" idx="1"/>
          </p:nvPr>
        </p:nvSpPr>
        <p:spPr>
          <a:xfrm>
            <a:off x="609600" y="5867400"/>
            <a:ext cx="3525359" cy="533400"/>
          </a:xfrm>
          <a:solidFill>
            <a:schemeClr val="bg1">
              <a:lumMod val="65000"/>
            </a:schemeClr>
          </a:solidFill>
          <a:ln>
            <a:noFill/>
          </a:ln>
        </p:spPr>
        <p:txBody>
          <a:bodyPr>
            <a:normAutofit/>
          </a:bodyPr>
          <a:lstStyle/>
          <a:p>
            <a:pPr algn="ctr"/>
            <a:r>
              <a:rPr lang="en-US" sz="1800" dirty="0" smtClean="0">
                <a:solidFill>
                  <a:schemeClr val="accent5"/>
                </a:solidFill>
                <a:latin typeface="Arial Black" panose="020B0A04020102020204" pitchFamily="34" charset="0"/>
              </a:rPr>
              <a:t>BORING B-1</a:t>
            </a:r>
            <a:endParaRPr lang="en-US" sz="1800" dirty="0">
              <a:solidFill>
                <a:schemeClr val="accent5"/>
              </a:solidFill>
              <a:latin typeface="Arial Black" panose="020B0A04020102020204" pitchFamily="34" charset="0"/>
            </a:endParaRPr>
          </a:p>
        </p:txBody>
      </p:sp>
      <p:sp>
        <p:nvSpPr>
          <p:cNvPr id="7" name="Text Placeholder 6"/>
          <p:cNvSpPr>
            <a:spLocks noGrp="1"/>
          </p:cNvSpPr>
          <p:nvPr>
            <p:ph type="body" sz="half" idx="3"/>
          </p:nvPr>
        </p:nvSpPr>
        <p:spPr>
          <a:xfrm>
            <a:off x="4572001" y="5867400"/>
            <a:ext cx="3652534" cy="533400"/>
          </a:xfrm>
          <a:solidFill>
            <a:schemeClr val="bg1">
              <a:lumMod val="65000"/>
            </a:schemeClr>
          </a:solidFill>
          <a:ln>
            <a:solidFill>
              <a:schemeClr val="bg1">
                <a:lumMod val="65000"/>
              </a:schemeClr>
            </a:solidFill>
          </a:ln>
        </p:spPr>
        <p:txBody>
          <a:bodyPr>
            <a:normAutofit/>
          </a:bodyPr>
          <a:lstStyle/>
          <a:p>
            <a:pPr algn="ctr"/>
            <a:r>
              <a:rPr lang="en-US" sz="1800" dirty="0" smtClean="0">
                <a:solidFill>
                  <a:schemeClr val="accent5"/>
                </a:solidFill>
                <a:latin typeface="Arial Black" panose="020B0A04020102020204" pitchFamily="34" charset="0"/>
              </a:rPr>
              <a:t>BORING B-2</a:t>
            </a:r>
            <a:endParaRPr lang="en-US" sz="1800" dirty="0">
              <a:solidFill>
                <a:schemeClr val="accent5"/>
              </a:solidFill>
              <a:latin typeface="Arial Black" panose="020B0A04020102020204" pitchFamily="34" charset="0"/>
            </a:endParaRPr>
          </a:p>
        </p:txBody>
      </p:sp>
      <p:pic>
        <p:nvPicPr>
          <p:cNvPr id="9" name="Content Placeholder 8"/>
          <p:cNvPicPr>
            <a:picLocks noGrp="1" noChangeAspect="1"/>
          </p:cNvPicPr>
          <p:nvPr>
            <p:ph sz="quarter" idx="2"/>
          </p:nvPr>
        </p:nvPicPr>
        <p:blipFill rotWithShape="1">
          <a:blip r:embed="rId2" cstate="print">
            <a:extLst>
              <a:ext uri="{28A0092B-C50C-407E-A947-70E740481C1C}">
                <a14:useLocalDpi xmlns="" xmlns:a14="http://schemas.microsoft.com/office/drawing/2010/main" val="0"/>
              </a:ext>
            </a:extLst>
          </a:blip>
          <a:srcRect l="6876" t="4123" r="6397" b="4727"/>
          <a:stretch/>
        </p:blipFill>
        <p:spPr>
          <a:xfrm>
            <a:off x="609600" y="825944"/>
            <a:ext cx="3525359" cy="4794980"/>
          </a:xfrm>
          <a:ln w="12700"/>
        </p:spPr>
      </p:pic>
      <p:pic>
        <p:nvPicPr>
          <p:cNvPr id="10" name="Content Placeholder 9"/>
          <p:cNvPicPr>
            <a:picLocks noGrp="1" noChangeAspect="1"/>
          </p:cNvPicPr>
          <p:nvPr>
            <p:ph sz="quarter" idx="4"/>
          </p:nvPr>
        </p:nvPicPr>
        <p:blipFill rotWithShape="1">
          <a:blip r:embed="rId3" cstate="print">
            <a:extLst>
              <a:ext uri="{28A0092B-C50C-407E-A947-70E740481C1C}">
                <a14:useLocalDpi xmlns="" xmlns:a14="http://schemas.microsoft.com/office/drawing/2010/main" val="0"/>
              </a:ext>
            </a:extLst>
          </a:blip>
          <a:srcRect l="10366" t="6232" r="6851" b="5664"/>
          <a:stretch/>
        </p:blipFill>
        <p:spPr>
          <a:xfrm>
            <a:off x="4572000" y="724370"/>
            <a:ext cx="3652534" cy="5030596"/>
          </a:xfrm>
        </p:spPr>
      </p:pic>
      <p:sp>
        <p:nvSpPr>
          <p:cNvPr id="2" name="Rectangle 1"/>
          <p:cNvSpPr/>
          <p:nvPr/>
        </p:nvSpPr>
        <p:spPr>
          <a:xfrm>
            <a:off x="6629400" y="2057400"/>
            <a:ext cx="533400" cy="13531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467600" y="2057400"/>
            <a:ext cx="533400" cy="13531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9863783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cstate="print">
            <a:extLst>
              <a:ext uri="{28A0092B-C50C-407E-A947-70E740481C1C}">
                <a14:useLocalDpi xmlns="" xmlns:a14="http://schemas.microsoft.com/office/drawing/2010/main" val="0"/>
              </a:ext>
            </a:extLst>
          </a:blip>
          <a:srcRect t="17971" b="17117"/>
          <a:stretch/>
        </p:blipFill>
        <p:spPr>
          <a:xfrm>
            <a:off x="990600" y="381000"/>
            <a:ext cx="7364760" cy="6186764"/>
          </a:xfrm>
        </p:spPr>
      </p:pic>
    </p:spTree>
    <p:extLst>
      <p:ext uri="{BB962C8B-B14F-4D97-AF65-F5344CB8AC3E}">
        <p14:creationId xmlns="" xmlns:p14="http://schemas.microsoft.com/office/powerpoint/2010/main" val="5449870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 xmlns:a14="http://schemas.microsoft.com/office/drawing/2010/main" val="0"/>
              </a:ext>
            </a:extLst>
          </a:blip>
          <a:srcRect t="17596" b="16368"/>
          <a:stretch/>
        </p:blipFill>
        <p:spPr>
          <a:xfrm>
            <a:off x="990600" y="457200"/>
            <a:ext cx="7231569" cy="6179919"/>
          </a:xfrm>
        </p:spPr>
      </p:pic>
    </p:spTree>
    <p:extLst>
      <p:ext uri="{BB962C8B-B14F-4D97-AF65-F5344CB8AC3E}">
        <p14:creationId xmlns="" xmlns:p14="http://schemas.microsoft.com/office/powerpoint/2010/main" val="28158220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cstate="print">
            <a:extLst>
              <a:ext uri="{28A0092B-C50C-407E-A947-70E740481C1C}">
                <a14:useLocalDpi xmlns="" xmlns:a14="http://schemas.microsoft.com/office/drawing/2010/main" val="0"/>
              </a:ext>
            </a:extLst>
          </a:blip>
          <a:srcRect t="17035" b="16743"/>
          <a:stretch/>
        </p:blipFill>
        <p:spPr>
          <a:xfrm>
            <a:off x="990600" y="457200"/>
            <a:ext cx="7162800" cy="6138490"/>
          </a:xfrm>
        </p:spPr>
      </p:pic>
    </p:spTree>
    <p:extLst>
      <p:ext uri="{BB962C8B-B14F-4D97-AF65-F5344CB8AC3E}">
        <p14:creationId xmlns="" xmlns:p14="http://schemas.microsoft.com/office/powerpoint/2010/main" val="30467969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 xmlns:a14="http://schemas.microsoft.com/office/drawing/2010/main" val="0"/>
              </a:ext>
            </a:extLst>
          </a:blip>
          <a:srcRect t="17409" b="16930"/>
          <a:stretch/>
        </p:blipFill>
        <p:spPr>
          <a:xfrm>
            <a:off x="914400" y="452733"/>
            <a:ext cx="7239000" cy="6151219"/>
          </a:xfrm>
        </p:spPr>
      </p:pic>
    </p:spTree>
    <p:extLst>
      <p:ext uri="{BB962C8B-B14F-4D97-AF65-F5344CB8AC3E}">
        <p14:creationId xmlns="" xmlns:p14="http://schemas.microsoft.com/office/powerpoint/2010/main" val="1190213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 xmlns:a14="http://schemas.microsoft.com/office/drawing/2010/main" val="0"/>
              </a:ext>
            </a:extLst>
          </a:blip>
          <a:srcRect t="17409" b="17117"/>
          <a:stretch/>
        </p:blipFill>
        <p:spPr>
          <a:xfrm>
            <a:off x="990600" y="228600"/>
            <a:ext cx="7392237" cy="6263533"/>
          </a:xfrm>
        </p:spPr>
      </p:pic>
    </p:spTree>
    <p:extLst>
      <p:ext uri="{BB962C8B-B14F-4D97-AF65-F5344CB8AC3E}">
        <p14:creationId xmlns="" xmlns:p14="http://schemas.microsoft.com/office/powerpoint/2010/main" val="3764429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 xmlns:a14="http://schemas.microsoft.com/office/drawing/2010/main" val="0"/>
              </a:ext>
            </a:extLst>
          </a:blip>
          <a:srcRect t="17783" b="16742"/>
          <a:stretch/>
        </p:blipFill>
        <p:spPr>
          <a:xfrm>
            <a:off x="838200" y="152400"/>
            <a:ext cx="7502154" cy="6356664"/>
          </a:xfrm>
        </p:spPr>
      </p:pic>
    </p:spTree>
    <p:extLst>
      <p:ext uri="{BB962C8B-B14F-4D97-AF65-F5344CB8AC3E}">
        <p14:creationId xmlns="" xmlns:p14="http://schemas.microsoft.com/office/powerpoint/2010/main" val="6875683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 xmlns:a14="http://schemas.microsoft.com/office/drawing/2010/main" val="0"/>
              </a:ext>
            </a:extLst>
          </a:blip>
          <a:srcRect t="15726" b="14872"/>
          <a:stretch/>
        </p:blipFill>
        <p:spPr>
          <a:xfrm>
            <a:off x="1043244" y="457200"/>
            <a:ext cx="6805356" cy="6112237"/>
          </a:xfrm>
        </p:spPr>
      </p:pic>
    </p:spTree>
    <p:extLst>
      <p:ext uri="{BB962C8B-B14F-4D97-AF65-F5344CB8AC3E}">
        <p14:creationId xmlns="" xmlns:p14="http://schemas.microsoft.com/office/powerpoint/2010/main" val="3217479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 xmlns:a14="http://schemas.microsoft.com/office/drawing/2010/main" val="0"/>
              </a:ext>
            </a:extLst>
          </a:blip>
          <a:srcRect t="18519" b="17160"/>
          <a:stretch/>
        </p:blipFill>
        <p:spPr>
          <a:xfrm>
            <a:off x="854308" y="381000"/>
            <a:ext cx="7527692" cy="6265969"/>
          </a:xfrm>
          <a:prstGeom prst="rect">
            <a:avLst/>
          </a:prstGeom>
        </p:spPr>
      </p:pic>
    </p:spTree>
    <p:extLst>
      <p:ext uri="{BB962C8B-B14F-4D97-AF65-F5344CB8AC3E}">
        <p14:creationId xmlns="" xmlns:p14="http://schemas.microsoft.com/office/powerpoint/2010/main" val="2833534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 xmlns:a14="http://schemas.microsoft.com/office/drawing/2010/main" val="0"/>
              </a:ext>
            </a:extLst>
          </a:blip>
          <a:srcRect t="18149" b="17284"/>
          <a:stretch/>
        </p:blipFill>
        <p:spPr>
          <a:xfrm>
            <a:off x="990600" y="228600"/>
            <a:ext cx="7620000" cy="6367155"/>
          </a:xfrm>
          <a:prstGeom prst="rect">
            <a:avLst/>
          </a:prstGeom>
        </p:spPr>
      </p:pic>
    </p:spTree>
    <p:extLst>
      <p:ext uri="{BB962C8B-B14F-4D97-AF65-F5344CB8AC3E}">
        <p14:creationId xmlns="" xmlns:p14="http://schemas.microsoft.com/office/powerpoint/2010/main" val="1474536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 xmlns:a14="http://schemas.microsoft.com/office/drawing/2010/main" val="0"/>
              </a:ext>
            </a:extLst>
          </a:blip>
          <a:srcRect t="15913" b="14498"/>
          <a:stretch/>
        </p:blipFill>
        <p:spPr>
          <a:xfrm>
            <a:off x="1106826" y="381000"/>
            <a:ext cx="6894174" cy="6208699"/>
          </a:xfrm>
        </p:spPr>
      </p:pic>
    </p:spTree>
    <p:extLst>
      <p:ext uri="{BB962C8B-B14F-4D97-AF65-F5344CB8AC3E}">
        <p14:creationId xmlns="" xmlns:p14="http://schemas.microsoft.com/office/powerpoint/2010/main" val="3217441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3"/>
          </p:nvPr>
        </p:nvSpPr>
        <p:spPr>
          <a:xfrm>
            <a:off x="2057400" y="76200"/>
            <a:ext cx="4610100" cy="533400"/>
          </a:xfrm>
          <a:solidFill>
            <a:schemeClr val="bg1">
              <a:lumMod val="65000"/>
            </a:schemeClr>
          </a:solidFill>
          <a:ln>
            <a:noFill/>
          </a:ln>
        </p:spPr>
        <p:txBody>
          <a:bodyPr>
            <a:normAutofit fontScale="92500"/>
          </a:bodyPr>
          <a:lstStyle/>
          <a:p>
            <a:pPr algn="ctr"/>
            <a:r>
              <a:rPr lang="en-US" sz="1800" dirty="0" smtClean="0">
                <a:solidFill>
                  <a:schemeClr val="accent5"/>
                </a:solidFill>
                <a:latin typeface="Arial Black" panose="020B0A04020102020204" pitchFamily="34" charset="0"/>
              </a:rPr>
              <a:t>TYPICAL RETAINING WALL BORING</a:t>
            </a:r>
            <a:endParaRPr lang="en-US" sz="1800" dirty="0">
              <a:solidFill>
                <a:schemeClr val="accent5"/>
              </a:solidFill>
              <a:latin typeface="Arial Black" panose="020B0A04020102020204" pitchFamily="34" charset="0"/>
            </a:endParaRPr>
          </a:p>
        </p:txBody>
      </p:sp>
      <p:pic>
        <p:nvPicPr>
          <p:cNvPr id="8" name="Content Placeholder 9"/>
          <p:cNvPicPr>
            <a:picLocks noGrp="1" noChangeAspect="1"/>
          </p:cNvPicPr>
          <p:nvPr>
            <p:ph sz="quarter" idx="4"/>
          </p:nvPr>
        </p:nvPicPr>
        <p:blipFill rotWithShape="1">
          <a:blip r:embed="rId2" cstate="print">
            <a:extLst>
              <a:ext uri="{28A0092B-C50C-407E-A947-70E740481C1C}">
                <a14:useLocalDpi xmlns="" xmlns:a14="http://schemas.microsoft.com/office/drawing/2010/main" val="0"/>
              </a:ext>
            </a:extLst>
          </a:blip>
          <a:srcRect l="10366" t="6231" r="6737" b="47735"/>
          <a:stretch/>
        </p:blipFill>
        <p:spPr>
          <a:xfrm>
            <a:off x="609600" y="685800"/>
            <a:ext cx="7848600" cy="5640173"/>
          </a:xfrm>
        </p:spPr>
      </p:pic>
      <p:sp>
        <p:nvSpPr>
          <p:cNvPr id="11" name="Rectangle 10"/>
          <p:cNvSpPr/>
          <p:nvPr/>
        </p:nvSpPr>
        <p:spPr>
          <a:xfrm>
            <a:off x="5181600" y="3581400"/>
            <a:ext cx="685800" cy="25908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934200" y="3581400"/>
            <a:ext cx="685800" cy="25908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748949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Deflection.jpg"/>
          <p:cNvPicPr>
            <a:picLocks noGrp="1" noChangeAspect="1"/>
          </p:cNvPicPr>
          <p:nvPr>
            <p:ph idx="1"/>
          </p:nvPr>
        </p:nvPicPr>
        <p:blipFill>
          <a:blip r:embed="rId2" cstate="print"/>
          <a:stretch>
            <a:fillRect/>
          </a:stretch>
        </p:blipFill>
        <p:spPr>
          <a:xfrm>
            <a:off x="4724400" y="381000"/>
            <a:ext cx="2667000" cy="6088996"/>
          </a:xfrm>
        </p:spPr>
      </p:pic>
      <p:pic>
        <p:nvPicPr>
          <p:cNvPr id="4" name="Content Placeholder 3"/>
          <p:cNvPicPr>
            <a:picLocks noChangeAspect="1"/>
          </p:cNvPicPr>
          <p:nvPr/>
        </p:nvPicPr>
        <p:blipFill rotWithShape="1">
          <a:blip r:embed="rId3" cstate="print">
            <a:extLst>
              <a:ext uri="{28A0092B-C50C-407E-A947-70E740481C1C}">
                <a14:useLocalDpi xmlns="" xmlns:a14="http://schemas.microsoft.com/office/drawing/2010/main" val="0"/>
              </a:ext>
            </a:extLst>
          </a:blip>
          <a:srcRect l="14029" t="18683" r="49497" b="9770"/>
          <a:stretch/>
        </p:blipFill>
        <p:spPr>
          <a:xfrm>
            <a:off x="2108200" y="762000"/>
            <a:ext cx="2311400" cy="5867400"/>
          </a:xfrm>
          <a:prstGeom prst="rect">
            <a:avLst/>
          </a:prstGeom>
        </p:spPr>
      </p:pic>
    </p:spTree>
    <p:extLst>
      <p:ext uri="{BB962C8B-B14F-4D97-AF65-F5344CB8AC3E}">
        <p14:creationId xmlns="" xmlns:p14="http://schemas.microsoft.com/office/powerpoint/2010/main" val="3356540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143000" y="1184275"/>
            <a:ext cx="6783571" cy="5064125"/>
          </a:xfrm>
        </p:spPr>
      </p:pic>
      <p:sp>
        <p:nvSpPr>
          <p:cNvPr id="3" name="Title 2"/>
          <p:cNvSpPr>
            <a:spLocks noGrp="1"/>
          </p:cNvSpPr>
          <p:nvPr>
            <p:ph type="title"/>
          </p:nvPr>
        </p:nvSpPr>
        <p:spPr/>
        <p:txBody>
          <a:bodyPr>
            <a:normAutofit/>
          </a:bodyPr>
          <a:lstStyle/>
          <a:p>
            <a:pPr algn="ctr"/>
            <a:r>
              <a:rPr lang="en-US" sz="2000" dirty="0" smtClean="0">
                <a:solidFill>
                  <a:schemeClr val="accent5"/>
                </a:solidFill>
                <a:latin typeface="Arial Black" panose="020B0A04020102020204" pitchFamily="34" charset="0"/>
              </a:rPr>
              <a:t>COMPLETED WALL (August 2103)</a:t>
            </a:r>
            <a:endParaRPr lang="en-US" sz="2000" dirty="0">
              <a:solidFill>
                <a:schemeClr val="accent5"/>
              </a:solidFill>
              <a:latin typeface="Arial Black" panose="020B0A04020102020204" pitchFamily="34" charset="0"/>
            </a:endParaRPr>
          </a:p>
        </p:txBody>
      </p:sp>
    </p:spTree>
    <p:extLst>
      <p:ext uri="{BB962C8B-B14F-4D97-AF65-F5344CB8AC3E}">
        <p14:creationId xmlns="" xmlns:p14="http://schemas.microsoft.com/office/powerpoint/2010/main" val="1329430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2600" y="87400"/>
            <a:ext cx="5334000" cy="446000"/>
          </a:xfrm>
        </p:spPr>
        <p:txBody>
          <a:bodyPr>
            <a:normAutofit fontScale="90000"/>
          </a:bodyPr>
          <a:lstStyle/>
          <a:p>
            <a:pPr algn="ctr"/>
            <a:r>
              <a:rPr lang="en-US" sz="2400" dirty="0" smtClean="0">
                <a:solidFill>
                  <a:schemeClr val="accent5"/>
                </a:solidFill>
                <a:latin typeface="Arial Black" panose="020B0A04020102020204" pitchFamily="34" charset="0"/>
              </a:rPr>
              <a:t>RETAINING WALL BORING LOGS</a:t>
            </a:r>
            <a:endParaRPr lang="en-US" sz="2400" dirty="0">
              <a:solidFill>
                <a:schemeClr val="accent5"/>
              </a:solidFill>
              <a:latin typeface="Arial Black" panose="020B0A04020102020204" pitchFamily="34" charset="0"/>
            </a:endParaRPr>
          </a:p>
        </p:txBody>
      </p:sp>
      <p:pic>
        <p:nvPicPr>
          <p:cNvPr id="3" name="Content Placeholder 2"/>
          <p:cNvPicPr>
            <a:picLocks noGrp="1" noChangeAspect="1"/>
          </p:cNvPicPr>
          <p:nvPr>
            <p:ph sz="quarter" idx="2"/>
          </p:nvPr>
        </p:nvPicPr>
        <p:blipFill rotWithShape="1">
          <a:blip r:embed="rId2" cstate="print">
            <a:extLst>
              <a:ext uri="{28A0092B-C50C-407E-A947-70E740481C1C}">
                <a14:useLocalDpi xmlns="" xmlns:a14="http://schemas.microsoft.com/office/drawing/2010/main" val="0"/>
              </a:ext>
            </a:extLst>
          </a:blip>
          <a:srcRect l="8393" t="5763" r="8216" b="5195"/>
          <a:stretch/>
        </p:blipFill>
        <p:spPr>
          <a:xfrm>
            <a:off x="4572000" y="609600"/>
            <a:ext cx="4267200" cy="5896495"/>
          </a:xfrm>
        </p:spPr>
      </p:pic>
      <p:sp>
        <p:nvSpPr>
          <p:cNvPr id="14" name="Content Placeholder 13"/>
          <p:cNvSpPr>
            <a:spLocks noGrp="1"/>
          </p:cNvSpPr>
          <p:nvPr>
            <p:ph sz="quarter" idx="4"/>
          </p:nvPr>
        </p:nvSpPr>
        <p:spPr>
          <a:xfrm>
            <a:off x="738054" y="1143000"/>
            <a:ext cx="3048000" cy="3505200"/>
          </a:xfrm>
        </p:spPr>
        <p:txBody>
          <a:bodyPr>
            <a:normAutofit/>
          </a:bodyPr>
          <a:lstStyle/>
          <a:p>
            <a:pPr marL="109728" indent="0" algn="ctr">
              <a:buNone/>
            </a:pPr>
            <a:r>
              <a:rPr lang="en-US" sz="1200" dirty="0" smtClean="0">
                <a:latin typeface="Arial Black" panose="020B0A04020102020204" pitchFamily="34" charset="0"/>
              </a:rPr>
              <a:t>SUMMARY SOIL PROPERTIES</a:t>
            </a:r>
          </a:p>
          <a:p>
            <a:endParaRPr lang="en-US" sz="1200" dirty="0">
              <a:latin typeface="Arial Black" panose="020B0A04020102020204" pitchFamily="34" charset="0"/>
            </a:endParaRPr>
          </a:p>
          <a:p>
            <a:r>
              <a:rPr lang="en-US" sz="1200" u="sng" dirty="0" smtClean="0">
                <a:latin typeface="Arial Black" panose="020B0A04020102020204" pitchFamily="34" charset="0"/>
              </a:rPr>
              <a:t>WEATHERED YAZOO CLAY</a:t>
            </a:r>
          </a:p>
          <a:p>
            <a:pPr marL="109728" indent="0">
              <a:buNone/>
            </a:pPr>
            <a:r>
              <a:rPr lang="en-US" sz="1200" dirty="0" smtClean="0">
                <a:latin typeface="Arial Black" panose="020B0A04020102020204" pitchFamily="34" charset="0"/>
                <a:cs typeface="Arial"/>
              </a:rPr>
              <a:t>Ɣ = 111 PCF</a:t>
            </a:r>
          </a:p>
          <a:p>
            <a:pPr marL="109728" indent="0">
              <a:buNone/>
            </a:pPr>
            <a:r>
              <a:rPr lang="en-US" sz="1200" dirty="0" smtClean="0">
                <a:latin typeface="Arial Black" panose="020B0A04020102020204" pitchFamily="34" charset="0"/>
                <a:cs typeface="Arial"/>
              </a:rPr>
              <a:t>C = 2,100 PSF</a:t>
            </a:r>
          </a:p>
          <a:p>
            <a:pPr marL="109728" indent="0">
              <a:buNone/>
            </a:pPr>
            <a:r>
              <a:rPr lang="en-US" sz="1800" dirty="0" smtClean="0">
                <a:latin typeface="Arial Black" panose="020B0A04020102020204" pitchFamily="34" charset="0"/>
                <a:cs typeface="Arial"/>
              </a:rPr>
              <a:t>ᶲ</a:t>
            </a:r>
            <a:r>
              <a:rPr lang="en-US" sz="1200" dirty="0" smtClean="0">
                <a:latin typeface="Arial Black" panose="020B0A04020102020204" pitchFamily="34" charset="0"/>
                <a:cs typeface="Arial"/>
              </a:rPr>
              <a:t> = 0°</a:t>
            </a:r>
          </a:p>
          <a:p>
            <a:pPr marL="109728" indent="0">
              <a:buNone/>
            </a:pPr>
            <a:r>
              <a:rPr lang="en-US" sz="1200" dirty="0" smtClean="0">
                <a:latin typeface="Arial Black" panose="020B0A04020102020204" pitchFamily="34" charset="0"/>
                <a:cs typeface="Arial"/>
              </a:rPr>
              <a:t>WATER CONTENT – 33% TO 48%</a:t>
            </a:r>
          </a:p>
          <a:p>
            <a:pPr marL="109728" indent="0">
              <a:buNone/>
            </a:pPr>
            <a:r>
              <a:rPr lang="en-US" sz="1200" dirty="0" smtClean="0">
                <a:latin typeface="Arial Black" panose="020B0A04020102020204" pitchFamily="34" charset="0"/>
                <a:cs typeface="Arial"/>
              </a:rPr>
              <a:t>LIQUID LIMIT – 100% TO 113%</a:t>
            </a:r>
          </a:p>
          <a:p>
            <a:pPr marL="109728" indent="0">
              <a:buNone/>
            </a:pPr>
            <a:r>
              <a:rPr lang="en-US" sz="1200" dirty="0" smtClean="0">
                <a:latin typeface="Arial Black" panose="020B0A04020102020204" pitchFamily="34" charset="0"/>
                <a:cs typeface="Arial"/>
              </a:rPr>
              <a:t>PI – 72% TO 75%</a:t>
            </a:r>
          </a:p>
          <a:p>
            <a:pPr marL="109728" indent="0">
              <a:buNone/>
            </a:pPr>
            <a:endParaRPr lang="en-US" sz="1200" dirty="0">
              <a:latin typeface="Arial Black" panose="020B0A04020102020204" pitchFamily="34" charset="0"/>
              <a:cs typeface="Arial"/>
            </a:endParaRPr>
          </a:p>
          <a:p>
            <a:r>
              <a:rPr lang="en-US" sz="1200" u="sng" dirty="0" smtClean="0">
                <a:latin typeface="Arial Black" panose="020B0A04020102020204" pitchFamily="34" charset="0"/>
              </a:rPr>
              <a:t>UNWEATHERED </a:t>
            </a:r>
            <a:r>
              <a:rPr lang="en-US" sz="1200" u="sng" dirty="0">
                <a:latin typeface="Arial Black" panose="020B0A04020102020204" pitchFamily="34" charset="0"/>
              </a:rPr>
              <a:t>YAZOO CLAY</a:t>
            </a:r>
          </a:p>
          <a:p>
            <a:pPr marL="109728" indent="0">
              <a:buNone/>
            </a:pPr>
            <a:r>
              <a:rPr lang="en-US" sz="1200" dirty="0">
                <a:latin typeface="Arial Black" panose="020B0A04020102020204" pitchFamily="34" charset="0"/>
                <a:cs typeface="Arial"/>
              </a:rPr>
              <a:t>Ɣ = </a:t>
            </a:r>
            <a:r>
              <a:rPr lang="en-US" sz="1200" dirty="0" smtClean="0">
                <a:latin typeface="Arial Black" panose="020B0A04020102020204" pitchFamily="34" charset="0"/>
                <a:cs typeface="Arial"/>
              </a:rPr>
              <a:t>114 </a:t>
            </a:r>
            <a:r>
              <a:rPr lang="en-US" sz="1200" dirty="0">
                <a:latin typeface="Arial Black" panose="020B0A04020102020204" pitchFamily="34" charset="0"/>
                <a:cs typeface="Arial"/>
              </a:rPr>
              <a:t>PCF</a:t>
            </a:r>
          </a:p>
          <a:p>
            <a:pPr marL="109728" indent="0">
              <a:buNone/>
            </a:pPr>
            <a:r>
              <a:rPr lang="en-US" sz="1200" dirty="0">
                <a:latin typeface="Arial Black" panose="020B0A04020102020204" pitchFamily="34" charset="0"/>
                <a:cs typeface="Arial"/>
              </a:rPr>
              <a:t>C = </a:t>
            </a:r>
            <a:r>
              <a:rPr lang="en-US" sz="1200" dirty="0" smtClean="0">
                <a:latin typeface="Arial Black" panose="020B0A04020102020204" pitchFamily="34" charset="0"/>
                <a:cs typeface="Arial"/>
              </a:rPr>
              <a:t>6,600 </a:t>
            </a:r>
            <a:r>
              <a:rPr lang="en-US" sz="1200" dirty="0">
                <a:latin typeface="Arial Black" panose="020B0A04020102020204" pitchFamily="34" charset="0"/>
                <a:cs typeface="Arial"/>
              </a:rPr>
              <a:t>PSF</a:t>
            </a:r>
          </a:p>
          <a:p>
            <a:pPr marL="109728" indent="0">
              <a:buNone/>
            </a:pPr>
            <a:r>
              <a:rPr lang="en-US" sz="1800" dirty="0">
                <a:latin typeface="Arial Black" panose="020B0A04020102020204" pitchFamily="34" charset="0"/>
                <a:cs typeface="Arial"/>
              </a:rPr>
              <a:t>ᶲ</a:t>
            </a:r>
            <a:r>
              <a:rPr lang="en-US" sz="1200" dirty="0">
                <a:latin typeface="Arial Black" panose="020B0A04020102020204" pitchFamily="34" charset="0"/>
                <a:cs typeface="Arial"/>
              </a:rPr>
              <a:t> = 0</a:t>
            </a:r>
            <a:r>
              <a:rPr lang="en-US" sz="1200" dirty="0" smtClean="0">
                <a:latin typeface="Arial Black" panose="020B0A04020102020204" pitchFamily="34" charset="0"/>
                <a:cs typeface="Arial"/>
              </a:rPr>
              <a:t>°</a:t>
            </a:r>
          </a:p>
          <a:p>
            <a:pPr marL="109728" indent="0">
              <a:buNone/>
            </a:pPr>
            <a:r>
              <a:rPr lang="en-US" sz="1200" dirty="0" smtClean="0">
                <a:latin typeface="Arial Black" panose="020B0A04020102020204" pitchFamily="34" charset="0"/>
                <a:cs typeface="Arial"/>
              </a:rPr>
              <a:t>WATER CONTENT - 28% TO 44%</a:t>
            </a:r>
            <a:endParaRPr lang="en-US" sz="1200" dirty="0">
              <a:latin typeface="Arial Black" panose="020B0A04020102020204" pitchFamily="34" charset="0"/>
              <a:cs typeface="Arial"/>
            </a:endParaRPr>
          </a:p>
          <a:p>
            <a:pPr marL="109728" indent="0">
              <a:buNone/>
            </a:pPr>
            <a:r>
              <a:rPr lang="en-US" sz="1200" dirty="0">
                <a:latin typeface="Arial Black" panose="020B0A04020102020204" pitchFamily="34" charset="0"/>
                <a:cs typeface="Arial"/>
              </a:rPr>
              <a:t>LIQUID LIMIT – </a:t>
            </a:r>
            <a:r>
              <a:rPr lang="en-US" sz="1200" dirty="0" smtClean="0">
                <a:latin typeface="Arial Black" panose="020B0A04020102020204" pitchFamily="34" charset="0"/>
                <a:cs typeface="Arial"/>
              </a:rPr>
              <a:t>92% </a:t>
            </a:r>
            <a:r>
              <a:rPr lang="en-US" sz="1200" dirty="0">
                <a:latin typeface="Arial Black" panose="020B0A04020102020204" pitchFamily="34" charset="0"/>
                <a:cs typeface="Arial"/>
              </a:rPr>
              <a:t>TO </a:t>
            </a:r>
            <a:r>
              <a:rPr lang="en-US" sz="1200" dirty="0" smtClean="0">
                <a:latin typeface="Arial Black" panose="020B0A04020102020204" pitchFamily="34" charset="0"/>
                <a:cs typeface="Arial"/>
              </a:rPr>
              <a:t>107%</a:t>
            </a:r>
            <a:endParaRPr lang="en-US" sz="1200" dirty="0">
              <a:latin typeface="Arial Black" panose="020B0A04020102020204" pitchFamily="34" charset="0"/>
              <a:cs typeface="Arial"/>
            </a:endParaRPr>
          </a:p>
          <a:p>
            <a:pPr marL="109728" indent="0">
              <a:buNone/>
            </a:pPr>
            <a:r>
              <a:rPr lang="en-US" sz="1200" dirty="0">
                <a:latin typeface="Arial Black" panose="020B0A04020102020204" pitchFamily="34" charset="0"/>
                <a:cs typeface="Arial"/>
              </a:rPr>
              <a:t>PI – </a:t>
            </a:r>
            <a:r>
              <a:rPr lang="en-US" sz="1200" dirty="0" smtClean="0">
                <a:latin typeface="Arial Black" panose="020B0A04020102020204" pitchFamily="34" charset="0"/>
                <a:cs typeface="Arial"/>
              </a:rPr>
              <a:t>59% </a:t>
            </a:r>
            <a:r>
              <a:rPr lang="en-US" sz="1200" dirty="0">
                <a:latin typeface="Arial Black" panose="020B0A04020102020204" pitchFamily="34" charset="0"/>
                <a:cs typeface="Arial"/>
              </a:rPr>
              <a:t>TO </a:t>
            </a:r>
            <a:r>
              <a:rPr lang="en-US" sz="1200" dirty="0" smtClean="0">
                <a:latin typeface="Arial Black" panose="020B0A04020102020204" pitchFamily="34" charset="0"/>
                <a:cs typeface="Arial"/>
              </a:rPr>
              <a:t>69%</a:t>
            </a:r>
            <a:endParaRPr lang="en-US" sz="1200" dirty="0">
              <a:latin typeface="Arial Black" panose="020B0A04020102020204" pitchFamily="34" charset="0"/>
              <a:cs typeface="Arial"/>
            </a:endParaRPr>
          </a:p>
          <a:p>
            <a:pPr marL="109728" indent="0">
              <a:buNone/>
            </a:pPr>
            <a:endParaRPr lang="en-US" sz="1200" dirty="0">
              <a:latin typeface="Arial Black" panose="020B0A04020102020204" pitchFamily="34" charset="0"/>
            </a:endParaRPr>
          </a:p>
        </p:txBody>
      </p:sp>
      <p:sp>
        <p:nvSpPr>
          <p:cNvPr id="5" name="Text Placeholder 4"/>
          <p:cNvSpPr>
            <a:spLocks noGrp="1"/>
          </p:cNvSpPr>
          <p:nvPr>
            <p:ph type="body" idx="1"/>
          </p:nvPr>
        </p:nvSpPr>
        <p:spPr>
          <a:xfrm>
            <a:off x="4572000" y="6442223"/>
            <a:ext cx="4267200" cy="337396"/>
          </a:xfrm>
          <a:solidFill>
            <a:schemeClr val="bg1">
              <a:lumMod val="65000"/>
            </a:schemeClr>
          </a:solidFill>
          <a:ln>
            <a:noFill/>
          </a:ln>
        </p:spPr>
        <p:txBody>
          <a:bodyPr>
            <a:normAutofit fontScale="92500" lnSpcReduction="10000"/>
          </a:bodyPr>
          <a:lstStyle/>
          <a:p>
            <a:pPr algn="ctr"/>
            <a:r>
              <a:rPr lang="en-US" sz="1800" dirty="0" smtClean="0">
                <a:solidFill>
                  <a:schemeClr val="accent5"/>
                </a:solidFill>
                <a:latin typeface="Arial Black" panose="020B0A04020102020204" pitchFamily="34" charset="0"/>
              </a:rPr>
              <a:t>BORING B-3</a:t>
            </a:r>
            <a:endParaRPr lang="en-US" sz="1800" dirty="0">
              <a:solidFill>
                <a:schemeClr val="accent5"/>
              </a:solidFill>
              <a:latin typeface="Arial Black" panose="020B0A04020102020204" pitchFamily="34" charset="0"/>
            </a:endParaRPr>
          </a:p>
        </p:txBody>
      </p:sp>
      <p:sp>
        <p:nvSpPr>
          <p:cNvPr id="2" name="Rectangle 1"/>
          <p:cNvSpPr/>
          <p:nvPr/>
        </p:nvSpPr>
        <p:spPr>
          <a:xfrm>
            <a:off x="7086600" y="2057400"/>
            <a:ext cx="457200" cy="16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077200" y="2057400"/>
            <a:ext cx="457200" cy="1600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6311849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258099" y="655325"/>
            <a:ext cx="8633355" cy="5745978"/>
          </a:xfrm>
        </p:spPr>
      </p:pic>
      <p:sp>
        <p:nvSpPr>
          <p:cNvPr id="3" name="Title 2"/>
          <p:cNvSpPr>
            <a:spLocks noGrp="1"/>
          </p:cNvSpPr>
          <p:nvPr>
            <p:ph type="title"/>
          </p:nvPr>
        </p:nvSpPr>
        <p:spPr>
          <a:xfrm>
            <a:off x="457200" y="152400"/>
            <a:ext cx="8229600" cy="487362"/>
          </a:xfrm>
        </p:spPr>
        <p:txBody>
          <a:bodyPr>
            <a:normAutofit/>
          </a:bodyPr>
          <a:lstStyle/>
          <a:p>
            <a:pPr algn="ctr"/>
            <a:r>
              <a:rPr lang="en-US" sz="2000" dirty="0" smtClean="0">
                <a:solidFill>
                  <a:schemeClr val="accent5"/>
                </a:solidFill>
                <a:latin typeface="Arial Black" panose="020B0A04020102020204" pitchFamily="34" charset="0"/>
              </a:rPr>
              <a:t>EXTENT OF YAZOO CLAY WITHIN THREE STATE AREA</a:t>
            </a:r>
            <a:endParaRPr lang="en-US" sz="2000" dirty="0">
              <a:solidFill>
                <a:schemeClr val="accent5"/>
              </a:solidFill>
              <a:latin typeface="Arial Black" panose="020B0A04020102020204" pitchFamily="34" charset="0"/>
            </a:endParaRPr>
          </a:p>
        </p:txBody>
      </p:sp>
      <p:sp>
        <p:nvSpPr>
          <p:cNvPr id="6" name="TextBox 5"/>
          <p:cNvSpPr txBox="1"/>
          <p:nvPr/>
        </p:nvSpPr>
        <p:spPr>
          <a:xfrm>
            <a:off x="4343400" y="6421847"/>
            <a:ext cx="4572000" cy="400110"/>
          </a:xfrm>
          <a:prstGeom prst="rect">
            <a:avLst/>
          </a:prstGeom>
          <a:noFill/>
        </p:spPr>
        <p:txBody>
          <a:bodyPr wrap="square" rtlCol="0">
            <a:spAutoFit/>
          </a:bodyPr>
          <a:lstStyle/>
          <a:p>
            <a:r>
              <a:rPr lang="en-US" sz="1000" dirty="0" smtClean="0">
                <a:solidFill>
                  <a:schemeClr val="accent5"/>
                </a:solidFill>
                <a:latin typeface="Arial Black" panose="020B0A04020102020204" pitchFamily="34" charset="0"/>
              </a:rPr>
              <a:t>Ref.:  Lee Jr., Landis T., “State Study 151 and 236:  Yazoo Clay</a:t>
            </a:r>
          </a:p>
          <a:p>
            <a:r>
              <a:rPr lang="en-US" sz="1000" dirty="0" smtClean="0">
                <a:solidFill>
                  <a:schemeClr val="accent5"/>
                </a:solidFill>
                <a:latin typeface="Arial Black" panose="020B0A04020102020204" pitchFamily="34" charset="0"/>
              </a:rPr>
              <a:t>Investigation; USACE ERDC; June 2012.</a:t>
            </a:r>
            <a:endParaRPr lang="en-US" sz="1000" dirty="0">
              <a:solidFill>
                <a:schemeClr val="accent5"/>
              </a:solidFill>
              <a:latin typeface="Arial Black" panose="020B0A04020102020204" pitchFamily="34" charset="0"/>
            </a:endParaRPr>
          </a:p>
        </p:txBody>
      </p:sp>
    </p:spTree>
    <p:extLst>
      <p:ext uri="{BB962C8B-B14F-4D97-AF65-F5344CB8AC3E}">
        <p14:creationId xmlns="" xmlns:p14="http://schemas.microsoft.com/office/powerpoint/2010/main" val="40719294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 xmlns:a14="http://schemas.microsoft.com/office/drawing/2010/main" val="0"/>
              </a:ext>
            </a:extLst>
          </a:blip>
          <a:srcRect l="29141" t="28497" r="28613" b="26402"/>
          <a:stretch/>
        </p:blipFill>
        <p:spPr>
          <a:xfrm>
            <a:off x="4267200" y="152400"/>
            <a:ext cx="4495800" cy="6209826"/>
          </a:xfrm>
        </p:spPr>
      </p:pic>
      <p:sp>
        <p:nvSpPr>
          <p:cNvPr id="3" name="Title 2"/>
          <p:cNvSpPr>
            <a:spLocks noGrp="1"/>
          </p:cNvSpPr>
          <p:nvPr>
            <p:ph type="title"/>
          </p:nvPr>
        </p:nvSpPr>
        <p:spPr>
          <a:xfrm>
            <a:off x="228600" y="1143000"/>
            <a:ext cx="3657600" cy="2819400"/>
          </a:xfrm>
        </p:spPr>
        <p:txBody>
          <a:bodyPr>
            <a:normAutofit/>
          </a:bodyPr>
          <a:lstStyle/>
          <a:p>
            <a:r>
              <a:rPr lang="en-US" sz="1200" dirty="0" smtClean="0">
                <a:solidFill>
                  <a:schemeClr val="accent5"/>
                </a:solidFill>
                <a:latin typeface="Arial Black" panose="020B0A04020102020204" pitchFamily="34" charset="0"/>
              </a:rPr>
              <a:t>ASSUMED TO ORIGINATE IN THE EOCENE ERA</a:t>
            </a:r>
            <a:br>
              <a:rPr lang="en-US" sz="1200" dirty="0" smtClean="0">
                <a:solidFill>
                  <a:schemeClr val="accent5"/>
                </a:solidFill>
                <a:latin typeface="Arial Black" panose="020B0A04020102020204" pitchFamily="34" charset="0"/>
              </a:rPr>
            </a:br>
            <a:r>
              <a:rPr lang="en-US" sz="1200" dirty="0" smtClean="0">
                <a:solidFill>
                  <a:schemeClr val="accent5"/>
                </a:solidFill>
                <a:latin typeface="Arial Black" panose="020B0A04020102020204" pitchFamily="34" charset="0"/>
              </a:rPr>
              <a:t/>
            </a:r>
            <a:br>
              <a:rPr lang="en-US" sz="1200" dirty="0" smtClean="0">
                <a:solidFill>
                  <a:schemeClr val="accent5"/>
                </a:solidFill>
                <a:latin typeface="Arial Black" panose="020B0A04020102020204" pitchFamily="34" charset="0"/>
              </a:rPr>
            </a:br>
            <a:r>
              <a:rPr lang="en-US" sz="1200" dirty="0" smtClean="0">
                <a:solidFill>
                  <a:schemeClr val="accent5"/>
                </a:solidFill>
                <a:latin typeface="Arial Black" panose="020B0A04020102020204" pitchFamily="34" charset="0"/>
              </a:rPr>
              <a:t>JACKSON GROUP, YAZOO FORMATION</a:t>
            </a:r>
            <a:br>
              <a:rPr lang="en-US" sz="1200" dirty="0" smtClean="0">
                <a:solidFill>
                  <a:schemeClr val="accent5"/>
                </a:solidFill>
                <a:latin typeface="Arial Black" panose="020B0A04020102020204" pitchFamily="34" charset="0"/>
              </a:rPr>
            </a:br>
            <a:r>
              <a:rPr lang="en-US" sz="1200" dirty="0" smtClean="0">
                <a:solidFill>
                  <a:schemeClr val="accent5"/>
                </a:solidFill>
                <a:latin typeface="Arial Black" panose="020B0A04020102020204" pitchFamily="34" charset="0"/>
              </a:rPr>
              <a:t/>
            </a:r>
            <a:br>
              <a:rPr lang="en-US" sz="1200" dirty="0" smtClean="0">
                <a:solidFill>
                  <a:schemeClr val="accent5"/>
                </a:solidFill>
                <a:latin typeface="Arial Black" panose="020B0A04020102020204" pitchFamily="34" charset="0"/>
              </a:rPr>
            </a:br>
            <a:r>
              <a:rPr lang="en-US" sz="1200" dirty="0" smtClean="0">
                <a:solidFill>
                  <a:schemeClr val="accent5"/>
                </a:solidFill>
                <a:latin typeface="Arial Black" panose="020B0A04020102020204" pitchFamily="34" charset="0"/>
              </a:rPr>
              <a:t>JACKSON DOME, 25 SQ. MILES </a:t>
            </a:r>
            <a:br>
              <a:rPr lang="en-US" sz="1200" dirty="0" smtClean="0">
                <a:solidFill>
                  <a:schemeClr val="accent5"/>
                </a:solidFill>
                <a:latin typeface="Arial Black" panose="020B0A04020102020204" pitchFamily="34" charset="0"/>
              </a:rPr>
            </a:br>
            <a:r>
              <a:rPr lang="en-US" sz="1200" dirty="0">
                <a:solidFill>
                  <a:schemeClr val="accent5"/>
                </a:solidFill>
                <a:latin typeface="Arial Black" panose="020B0A04020102020204" pitchFamily="34" charset="0"/>
              </a:rPr>
              <a:t/>
            </a:r>
            <a:br>
              <a:rPr lang="en-US" sz="1200" dirty="0">
                <a:solidFill>
                  <a:schemeClr val="accent5"/>
                </a:solidFill>
                <a:latin typeface="Arial Black" panose="020B0A04020102020204" pitchFamily="34" charset="0"/>
              </a:rPr>
            </a:br>
            <a:r>
              <a:rPr lang="en-US" sz="1200" dirty="0" smtClean="0">
                <a:solidFill>
                  <a:schemeClr val="accent5"/>
                </a:solidFill>
                <a:latin typeface="Arial Black" panose="020B0A04020102020204" pitchFamily="34" charset="0"/>
              </a:rPr>
              <a:t>CENTERED APPROX. 2000 FEET BELOW JACKSON</a:t>
            </a:r>
            <a:br>
              <a:rPr lang="en-US" sz="1200" dirty="0" smtClean="0">
                <a:solidFill>
                  <a:schemeClr val="accent5"/>
                </a:solidFill>
                <a:latin typeface="Arial Black" panose="020B0A04020102020204" pitchFamily="34" charset="0"/>
              </a:rPr>
            </a:br>
            <a:r>
              <a:rPr lang="en-US" sz="1200" dirty="0" smtClean="0">
                <a:solidFill>
                  <a:schemeClr val="accent5"/>
                </a:solidFill>
                <a:latin typeface="Arial Black" panose="020B0A04020102020204" pitchFamily="34" charset="0"/>
              </a:rPr>
              <a:t/>
            </a:r>
            <a:br>
              <a:rPr lang="en-US" sz="1200" dirty="0" smtClean="0">
                <a:solidFill>
                  <a:schemeClr val="accent5"/>
                </a:solidFill>
                <a:latin typeface="Arial Black" panose="020B0A04020102020204" pitchFamily="34" charset="0"/>
              </a:rPr>
            </a:br>
            <a:r>
              <a:rPr lang="en-US" sz="1200" dirty="0" smtClean="0">
                <a:solidFill>
                  <a:schemeClr val="accent5"/>
                </a:solidFill>
                <a:latin typeface="Arial Black" panose="020B0A04020102020204" pitchFamily="34" charset="0"/>
              </a:rPr>
              <a:t>DIPS IN ALL DIRECTIONS FROM DOME</a:t>
            </a:r>
            <a:br>
              <a:rPr lang="en-US" sz="1200" dirty="0" smtClean="0">
                <a:solidFill>
                  <a:schemeClr val="accent5"/>
                </a:solidFill>
                <a:latin typeface="Arial Black" panose="020B0A04020102020204" pitchFamily="34" charset="0"/>
              </a:rPr>
            </a:br>
            <a:r>
              <a:rPr lang="en-US" sz="1200" dirty="0" smtClean="0">
                <a:solidFill>
                  <a:schemeClr val="accent5"/>
                </a:solidFill>
                <a:latin typeface="Arial Black" panose="020B0A04020102020204" pitchFamily="34" charset="0"/>
              </a:rPr>
              <a:t/>
            </a:r>
            <a:br>
              <a:rPr lang="en-US" sz="1200" dirty="0" smtClean="0">
                <a:solidFill>
                  <a:schemeClr val="accent5"/>
                </a:solidFill>
                <a:latin typeface="Arial Black" panose="020B0A04020102020204" pitchFamily="34" charset="0"/>
              </a:rPr>
            </a:br>
            <a:r>
              <a:rPr lang="en-US" sz="1200" dirty="0" smtClean="0">
                <a:solidFill>
                  <a:schemeClr val="accent5"/>
                </a:solidFill>
                <a:latin typeface="Arial Black" panose="020B0A04020102020204" pitchFamily="34" charset="0"/>
              </a:rPr>
              <a:t>YAZOO CLAY OUTCROPS IN 6 COUNTIES</a:t>
            </a:r>
            <a:br>
              <a:rPr lang="en-US" sz="1200" dirty="0" smtClean="0">
                <a:solidFill>
                  <a:schemeClr val="accent5"/>
                </a:solidFill>
                <a:latin typeface="Arial Black" panose="020B0A04020102020204" pitchFamily="34" charset="0"/>
              </a:rPr>
            </a:br>
            <a:r>
              <a:rPr lang="en-US" sz="1200" dirty="0" smtClean="0">
                <a:solidFill>
                  <a:schemeClr val="accent5"/>
                </a:solidFill>
                <a:latin typeface="Arial Black" panose="020B0A04020102020204" pitchFamily="34" charset="0"/>
              </a:rPr>
              <a:t>IN MISSISSIPPI</a:t>
            </a:r>
            <a:endParaRPr lang="en-US" sz="1200" dirty="0">
              <a:solidFill>
                <a:schemeClr val="accent5"/>
              </a:solidFill>
              <a:latin typeface="Arial Black" panose="020B0A04020102020204" pitchFamily="34" charset="0"/>
            </a:endParaRPr>
          </a:p>
        </p:txBody>
      </p:sp>
      <p:sp>
        <p:nvSpPr>
          <p:cNvPr id="2" name="Rectangle 1"/>
          <p:cNvSpPr/>
          <p:nvPr/>
        </p:nvSpPr>
        <p:spPr>
          <a:xfrm>
            <a:off x="4267200" y="6324600"/>
            <a:ext cx="4572000" cy="400110"/>
          </a:xfrm>
          <a:prstGeom prst="rect">
            <a:avLst/>
          </a:prstGeom>
        </p:spPr>
        <p:txBody>
          <a:bodyPr>
            <a:spAutoFit/>
          </a:bodyPr>
          <a:lstStyle/>
          <a:p>
            <a:r>
              <a:rPr lang="en-US" sz="1000" dirty="0">
                <a:solidFill>
                  <a:schemeClr val="accent5"/>
                </a:solidFill>
                <a:latin typeface="Arial Black" panose="020B0A04020102020204" pitchFamily="34" charset="0"/>
              </a:rPr>
              <a:t>Ref.:  Lee Jr., Landis T., “State Study 151 and 236:  Yazoo Clay</a:t>
            </a:r>
          </a:p>
          <a:p>
            <a:r>
              <a:rPr lang="en-US" sz="1000" dirty="0">
                <a:solidFill>
                  <a:schemeClr val="accent5"/>
                </a:solidFill>
                <a:latin typeface="Arial Black" panose="020B0A04020102020204" pitchFamily="34" charset="0"/>
              </a:rPr>
              <a:t>Investigation; USACE ERDC; June 2012.</a:t>
            </a:r>
          </a:p>
        </p:txBody>
      </p:sp>
    </p:spTree>
    <p:extLst>
      <p:ext uri="{BB962C8B-B14F-4D97-AF65-F5344CB8AC3E}">
        <p14:creationId xmlns="" xmlns:p14="http://schemas.microsoft.com/office/powerpoint/2010/main" val="31888108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 xmlns:a14="http://schemas.microsoft.com/office/drawing/2010/main" val="0"/>
              </a:ext>
            </a:extLst>
          </a:blip>
          <a:srcRect l="14618" t="9722" r="14354" b="54565"/>
          <a:stretch/>
        </p:blipFill>
        <p:spPr>
          <a:xfrm>
            <a:off x="762000" y="990600"/>
            <a:ext cx="7677267" cy="4994502"/>
          </a:xfrm>
        </p:spPr>
      </p:pic>
      <p:sp>
        <p:nvSpPr>
          <p:cNvPr id="3" name="Title 2"/>
          <p:cNvSpPr>
            <a:spLocks noGrp="1"/>
          </p:cNvSpPr>
          <p:nvPr>
            <p:ph type="title"/>
          </p:nvPr>
        </p:nvSpPr>
        <p:spPr>
          <a:xfrm>
            <a:off x="457200" y="274638"/>
            <a:ext cx="8229600" cy="563562"/>
          </a:xfrm>
        </p:spPr>
        <p:txBody>
          <a:bodyPr>
            <a:normAutofit/>
          </a:bodyPr>
          <a:lstStyle/>
          <a:p>
            <a:pPr algn="ctr"/>
            <a:r>
              <a:rPr lang="en-US" sz="1800" dirty="0" smtClean="0">
                <a:solidFill>
                  <a:schemeClr val="accent5"/>
                </a:solidFill>
                <a:latin typeface="Arial Black" panose="020B0A04020102020204" pitchFamily="34" charset="0"/>
              </a:rPr>
              <a:t>GEOLOGIC VICINITY AND SITE LOCATION</a:t>
            </a:r>
            <a:endParaRPr lang="en-US" sz="1800" dirty="0">
              <a:solidFill>
                <a:schemeClr val="accent5"/>
              </a:solidFill>
              <a:latin typeface="Arial Black" panose="020B0A04020102020204" pitchFamily="34" charset="0"/>
            </a:endParaRPr>
          </a:p>
        </p:txBody>
      </p:sp>
      <p:sp>
        <p:nvSpPr>
          <p:cNvPr id="8" name="Oval 7"/>
          <p:cNvSpPr/>
          <p:nvPr/>
        </p:nvSpPr>
        <p:spPr>
          <a:xfrm>
            <a:off x="4343400" y="3810000"/>
            <a:ext cx="304800" cy="228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2667000" y="2362200"/>
            <a:ext cx="1676400" cy="15621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143000" y="2177534"/>
            <a:ext cx="1524000" cy="276999"/>
          </a:xfrm>
          <a:prstGeom prst="rect">
            <a:avLst/>
          </a:prstGeom>
          <a:noFill/>
        </p:spPr>
        <p:txBody>
          <a:bodyPr wrap="square" rtlCol="0">
            <a:spAutoFit/>
          </a:bodyPr>
          <a:lstStyle/>
          <a:p>
            <a:r>
              <a:rPr lang="en-US" sz="1200" dirty="0" smtClean="0">
                <a:latin typeface="Arial Black" panose="020B0A04020102020204" pitchFamily="34" charset="0"/>
              </a:rPr>
              <a:t>SITE LOCATION</a:t>
            </a:r>
            <a:endParaRPr lang="en-US" sz="1200" dirty="0">
              <a:latin typeface="Arial Black" panose="020B0A04020102020204" pitchFamily="34" charset="0"/>
            </a:endParaRPr>
          </a:p>
        </p:txBody>
      </p:sp>
      <p:sp>
        <p:nvSpPr>
          <p:cNvPr id="2" name="Rectangle 1"/>
          <p:cNvSpPr/>
          <p:nvPr/>
        </p:nvSpPr>
        <p:spPr>
          <a:xfrm>
            <a:off x="3886200" y="6096000"/>
            <a:ext cx="4572000" cy="400110"/>
          </a:xfrm>
          <a:prstGeom prst="rect">
            <a:avLst/>
          </a:prstGeom>
        </p:spPr>
        <p:txBody>
          <a:bodyPr>
            <a:spAutoFit/>
          </a:bodyPr>
          <a:lstStyle/>
          <a:p>
            <a:r>
              <a:rPr lang="en-US" sz="1000" dirty="0">
                <a:solidFill>
                  <a:schemeClr val="accent5"/>
                </a:solidFill>
                <a:latin typeface="Arial Black" panose="020B0A04020102020204" pitchFamily="34" charset="0"/>
              </a:rPr>
              <a:t>Ref.:  Lee Jr., Landis T., “State Study 151 and 236:  Yazoo Clay</a:t>
            </a:r>
          </a:p>
          <a:p>
            <a:r>
              <a:rPr lang="en-US" sz="1000" dirty="0">
                <a:solidFill>
                  <a:schemeClr val="accent5"/>
                </a:solidFill>
                <a:latin typeface="Arial Black" panose="020B0A04020102020204" pitchFamily="34" charset="0"/>
              </a:rPr>
              <a:t>Investigation; USACE ERDC; June 2012.</a:t>
            </a:r>
          </a:p>
        </p:txBody>
      </p:sp>
    </p:spTree>
    <p:extLst>
      <p:ext uri="{BB962C8B-B14F-4D97-AF65-F5344CB8AC3E}">
        <p14:creationId xmlns="" xmlns:p14="http://schemas.microsoft.com/office/powerpoint/2010/main" val="20451913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188" y="76200"/>
            <a:ext cx="4724400" cy="869950"/>
          </a:xfrm>
        </p:spPr>
        <p:txBody>
          <a:bodyPr/>
          <a:lstStyle/>
          <a:p>
            <a:pPr algn="ctr"/>
            <a:r>
              <a:rPr lang="en-US" dirty="0" smtClean="0">
                <a:solidFill>
                  <a:schemeClr val="accent5"/>
                </a:solidFill>
                <a:latin typeface="Arial Black" panose="020B0A04020102020204" pitchFamily="34" charset="0"/>
              </a:rPr>
              <a:t>YAZOO CLAY</a:t>
            </a:r>
            <a:endParaRPr lang="en-US" dirty="0">
              <a:solidFill>
                <a:schemeClr val="accent5"/>
              </a:solidFill>
              <a:latin typeface="Arial Black" panose="020B0A04020102020204" pitchFamily="34" charset="0"/>
            </a:endParaRPr>
          </a:p>
        </p:txBody>
      </p:sp>
      <p:sp>
        <p:nvSpPr>
          <p:cNvPr id="3" name="Text Placeholder 2"/>
          <p:cNvSpPr>
            <a:spLocks noGrp="1"/>
          </p:cNvSpPr>
          <p:nvPr>
            <p:ph type="body" idx="1"/>
          </p:nvPr>
        </p:nvSpPr>
        <p:spPr>
          <a:xfrm>
            <a:off x="977921" y="4724400"/>
            <a:ext cx="3217050" cy="1600200"/>
          </a:xfrm>
          <a:solidFill>
            <a:schemeClr val="bg1">
              <a:lumMod val="65000"/>
            </a:schemeClr>
          </a:solidFill>
          <a:ln>
            <a:noFill/>
          </a:ln>
        </p:spPr>
        <p:txBody>
          <a:bodyPr>
            <a:normAutofit/>
          </a:bodyPr>
          <a:lstStyle/>
          <a:p>
            <a:r>
              <a:rPr lang="en-US" sz="1400" dirty="0" smtClean="0">
                <a:solidFill>
                  <a:schemeClr val="accent5"/>
                </a:solidFill>
                <a:latin typeface="Arial Black" panose="020B0A04020102020204" pitchFamily="34" charset="0"/>
              </a:rPr>
              <a:t>BEIGE, YELLOWISH ORANGE (OXIDIZED/WEATHERED), HIGH PLASTICITY, MONTMORILLIC CLAY (CH); CAN BE CALCAREOUS AND CONTAIN GYPSUM</a:t>
            </a:r>
            <a:endParaRPr lang="en-US" sz="1400" u="sng" dirty="0">
              <a:solidFill>
                <a:schemeClr val="accent5"/>
              </a:solidFill>
              <a:latin typeface="Arial Black" panose="020B0A04020102020204" pitchFamily="34" charset="0"/>
            </a:endParaRPr>
          </a:p>
        </p:txBody>
      </p:sp>
      <p:sp>
        <p:nvSpPr>
          <p:cNvPr id="4" name="Text Placeholder 3"/>
          <p:cNvSpPr>
            <a:spLocks noGrp="1"/>
          </p:cNvSpPr>
          <p:nvPr>
            <p:ph type="body" sz="half" idx="3"/>
          </p:nvPr>
        </p:nvSpPr>
        <p:spPr>
          <a:xfrm>
            <a:off x="5105401" y="4724400"/>
            <a:ext cx="3048000" cy="1600200"/>
          </a:xfrm>
          <a:solidFill>
            <a:schemeClr val="bg1">
              <a:lumMod val="65000"/>
            </a:schemeClr>
          </a:solidFill>
          <a:ln>
            <a:noFill/>
          </a:ln>
        </p:spPr>
        <p:txBody>
          <a:bodyPr>
            <a:normAutofit fontScale="92500"/>
          </a:bodyPr>
          <a:lstStyle/>
          <a:p>
            <a:r>
              <a:rPr lang="en-US" sz="1400" dirty="0" smtClean="0">
                <a:solidFill>
                  <a:schemeClr val="accent5"/>
                </a:solidFill>
                <a:latin typeface="Arial Black" panose="020B0A04020102020204" pitchFamily="34" charset="0"/>
              </a:rPr>
              <a:t>BLUE-GRAY, UNWEATHERED, CALCAREOUS, FOSSILIFEROUS, SLIGHTLY SILTY, HIGH PLASTICITY, MONTMORILLIC CLAY (CH); TRACE THIN LIMESTONES AND BENTOTONIC CLAY</a:t>
            </a:r>
            <a:endParaRPr lang="en-US" sz="1400" u="sng" dirty="0">
              <a:solidFill>
                <a:schemeClr val="accent5"/>
              </a:solidFill>
              <a:latin typeface="Arial Black" panose="020B0A04020102020204" pitchFamily="34" charset="0"/>
            </a:endParaRPr>
          </a:p>
        </p:txBody>
      </p:sp>
      <p:pic>
        <p:nvPicPr>
          <p:cNvPr id="7" name="Content Placeholder 6"/>
          <p:cNvPicPr>
            <a:picLocks noGrp="1" noChangeAspect="1"/>
          </p:cNvPicPr>
          <p:nvPr>
            <p:ph sz="quarter" idx="2"/>
          </p:nvPr>
        </p:nvPicPr>
        <p:blipFill rotWithShape="1">
          <a:blip r:embed="rId2" cstate="print">
            <a:extLst>
              <a:ext uri="{28A0092B-C50C-407E-A947-70E740481C1C}">
                <a14:useLocalDpi xmlns="" xmlns:a14="http://schemas.microsoft.com/office/drawing/2010/main" val="0"/>
              </a:ext>
            </a:extLst>
          </a:blip>
          <a:srcRect b="52294"/>
          <a:stretch/>
        </p:blipFill>
        <p:spPr>
          <a:xfrm>
            <a:off x="977921" y="986807"/>
            <a:ext cx="3217050" cy="3495495"/>
          </a:xfrm>
        </p:spPr>
      </p:pic>
      <p:pic>
        <p:nvPicPr>
          <p:cNvPr id="8" name="Content Placeholder 7"/>
          <p:cNvPicPr>
            <a:picLocks noGrp="1" noChangeAspect="1"/>
          </p:cNvPicPr>
          <p:nvPr>
            <p:ph sz="quarter" idx="4"/>
          </p:nvPr>
        </p:nvPicPr>
        <p:blipFill rotWithShape="1">
          <a:blip r:embed="rId2" cstate="print">
            <a:extLst>
              <a:ext uri="{28A0092B-C50C-407E-A947-70E740481C1C}">
                <a14:useLocalDpi xmlns="" xmlns:a14="http://schemas.microsoft.com/office/drawing/2010/main" val="0"/>
              </a:ext>
            </a:extLst>
          </a:blip>
          <a:srcRect t="48878"/>
          <a:stretch/>
        </p:blipFill>
        <p:spPr>
          <a:xfrm>
            <a:off x="5105400" y="908217"/>
            <a:ext cx="3048000" cy="3548953"/>
          </a:xfrm>
        </p:spPr>
      </p:pic>
    </p:spTree>
    <p:extLst>
      <p:ext uri="{BB962C8B-B14F-4D97-AF65-F5344CB8AC3E}">
        <p14:creationId xmlns="" xmlns:p14="http://schemas.microsoft.com/office/powerpoint/2010/main" val="223715472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1230</TotalTime>
  <Words>609</Words>
  <Application>Microsoft Office PowerPoint</Application>
  <PresentationFormat>On-screen Show (4:3)</PresentationFormat>
  <Paragraphs>87</Paragraphs>
  <Slides>41</Slides>
  <Notes>0</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Concourse</vt:lpstr>
      <vt:lpstr>Slide 1</vt:lpstr>
      <vt:lpstr>SITE PLAN AND GENERALIZED SOIL PROFILE</vt:lpstr>
      <vt:lpstr>RETAINING WALL BORING LOGS</vt:lpstr>
      <vt:lpstr>Slide 4</vt:lpstr>
      <vt:lpstr>RETAINING WALL BORING LOGS</vt:lpstr>
      <vt:lpstr>EXTENT OF YAZOO CLAY WITHIN THREE STATE AREA</vt:lpstr>
      <vt:lpstr>ASSUMED TO ORIGINATE IN THE EOCENE ERA  JACKSON GROUP, YAZOO FORMATION  JACKSON DOME, 25 SQ. MILES   CENTERED APPROX. 2000 FEET BELOW JACKSON  DIPS IN ALL DIRECTIONS FROM DOME  YAZOO CLAY OUTCROPS IN 6 COUNTIES IN MISSISSIPPI</vt:lpstr>
      <vt:lpstr>GEOLOGIC VICINITY AND SITE LOCATION</vt:lpstr>
      <vt:lpstr>YAZOO CLAY</vt:lpstr>
      <vt:lpstr>CONSTRUCTION PLAN, PROFILE &amp; SECTION</vt:lpstr>
      <vt:lpstr>SHAFTS 62, 64 AND 76</vt:lpstr>
      <vt:lpstr>DESIGN LATERAL EARTH PRESSURES</vt:lpstr>
      <vt:lpstr>Slide 13</vt:lpstr>
      <vt:lpstr>TOP OF WALL MODIFICATIONS</vt:lpstr>
      <vt:lpstr>Slide 15</vt:lpstr>
      <vt:lpstr>INSTRUMENTATION DIAGRAM</vt:lpstr>
      <vt:lpstr>SHAFT 62 </vt:lpstr>
      <vt:lpstr>SHAFT 62 CONTINUED</vt:lpstr>
      <vt:lpstr>SHAFT 62 ABANDONED</vt:lpstr>
      <vt:lpstr>SHAFT 64</vt:lpstr>
      <vt:lpstr>SHAFT 64</vt:lpstr>
      <vt:lpstr>SHAFT 76</vt:lpstr>
      <vt:lpstr>SHAFT 76</vt:lpstr>
      <vt:lpstr>BASELINE READINGS AND SOIL BACKFILL</vt:lpstr>
      <vt:lpstr>SHAFT EXCAVATION (Sept. 12, 2012)</vt:lpstr>
      <vt:lpstr>SHAFT EXCAVATION (Sept. 12, 2012)</vt:lpstr>
      <vt:lpstr>Shaft 76 Inclinometer</vt:lpstr>
      <vt:lpstr>WALL PANEL CONSTRUCTION</vt:lpstr>
      <vt:lpstr>WALL CONSTRUCTION (June 23, 2013)</vt:lpstr>
      <vt:lpstr>Slide 30</vt:lpstr>
      <vt:lpstr>Slide 31</vt:lpstr>
      <vt:lpstr>Slide 32</vt:lpstr>
      <vt:lpstr>Slide 33</vt:lpstr>
      <vt:lpstr>Slide 34</vt:lpstr>
      <vt:lpstr>Slide 35</vt:lpstr>
      <vt:lpstr>Slide 36</vt:lpstr>
      <vt:lpstr>Slide 37</vt:lpstr>
      <vt:lpstr>Slide 38</vt:lpstr>
      <vt:lpstr>Slide 39</vt:lpstr>
      <vt:lpstr>Slide 40</vt:lpstr>
      <vt:lpstr>COMPLETED WALL (August 2103)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Win7_x64_Cadd</dc:creator>
  <cp:lastModifiedBy>Colleen</cp:lastModifiedBy>
  <cp:revision>86</cp:revision>
  <dcterms:created xsi:type="dcterms:W3CDTF">2016-10-27T20:27:36Z</dcterms:created>
  <dcterms:modified xsi:type="dcterms:W3CDTF">2016-11-07T02:53:48Z</dcterms:modified>
</cp:coreProperties>
</file>